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Montserrat SemiBold"/>
      <p:regular r:id="rId26"/>
      <p:bold r:id="rId27"/>
      <p:italic r:id="rId28"/>
      <p:boldItalic r:id="rId29"/>
    </p:embeddedFont>
    <p:embeddedFont>
      <p:font typeface="Montserra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4" roundtripDataSignature="AMtx7mg9fih5HPySLq3TKWrPFZBVi4Kj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SemiBold-regular.fntdata"/><Relationship Id="rId25" Type="http://schemas.openxmlformats.org/officeDocument/2006/relationships/slide" Target="slides/slide20.xml"/><Relationship Id="rId28" Type="http://schemas.openxmlformats.org/officeDocument/2006/relationships/font" Target="fonts/MontserratSemiBold-italic.fntdata"/><Relationship Id="rId27" Type="http://schemas.openxmlformats.org/officeDocument/2006/relationships/font" Target="fonts/MontserratSemi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4873ab7600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4873ab7600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40488b0204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340488b0204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40488b0204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340488b0204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4873ab7600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4873ab7600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40488b0204_0_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340488b0204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2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2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2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2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2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2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37.png"/><Relationship Id="rId6" Type="http://schemas.openxmlformats.org/officeDocument/2006/relationships/image" Target="../media/image27.png"/><Relationship Id="rId7" Type="http://schemas.openxmlformats.org/officeDocument/2006/relationships/image" Target="../media/image17.png"/><Relationship Id="rId8"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1.png"/><Relationship Id="rId5" Type="http://schemas.openxmlformats.org/officeDocument/2006/relationships/image" Target="../media/image38.png"/><Relationship Id="rId6"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30.png"/><Relationship Id="rId6" Type="http://schemas.openxmlformats.org/officeDocument/2006/relationships/image" Target="../media/image21.png"/><Relationship Id="rId7"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28.png"/><Relationship Id="rId5"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hyperlink" Target="https://drive.google.com/file/d/1Z0VMRS026JzrETbwyWirto31524bPR7L/vie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0.png"/><Relationship Id="rId11" Type="http://schemas.openxmlformats.org/officeDocument/2006/relationships/image" Target="../media/image12.png"/><Relationship Id="rId10" Type="http://schemas.openxmlformats.org/officeDocument/2006/relationships/image" Target="../media/image6.png"/><Relationship Id="rId12"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36.png"/><Relationship Id="rId6" Type="http://schemas.openxmlformats.org/officeDocument/2006/relationships/image" Target="../media/image8.png"/><Relationship Id="rId7" Type="http://schemas.openxmlformats.org/officeDocument/2006/relationships/image" Target="../media/image18.png"/><Relationship Id="rId8"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55" name="Google Shape;55;p1"/>
          <p:cNvSpPr txBox="1"/>
          <p:nvPr/>
        </p:nvSpPr>
        <p:spPr>
          <a:xfrm>
            <a:off x="349050" y="3221073"/>
            <a:ext cx="8520600" cy="443700"/>
          </a:xfrm>
          <a:prstGeom prst="rect">
            <a:avLst/>
          </a:prstGeom>
          <a:noFill/>
          <a:ln>
            <a:noFill/>
          </a:ln>
        </p:spPr>
        <p:txBody>
          <a:bodyPr anchorCtr="0" anchor="t" bIns="91425" lIns="91425" spcFirstLastPara="1" rIns="91425" wrap="square" tIns="91425">
            <a:normAutofit/>
          </a:bodyPr>
          <a:lstStyle/>
          <a:p>
            <a:pPr indent="0" lvl="0" marL="0" marR="0" rtl="0" algn="l">
              <a:lnSpc>
                <a:spcPct val="80000"/>
              </a:lnSpc>
              <a:spcBef>
                <a:spcPts val="0"/>
              </a:spcBef>
              <a:spcAft>
                <a:spcPts val="0"/>
              </a:spcAft>
              <a:buClr>
                <a:srgbClr val="000000"/>
              </a:buClr>
              <a:buSzPts val="1800"/>
              <a:buFont typeface="Arial"/>
              <a:buNone/>
            </a:pPr>
            <a:r>
              <a:rPr b="0" i="0" lang="en-GB" sz="1800" u="none" cap="none" strike="noStrike">
                <a:solidFill>
                  <a:srgbClr val="202729"/>
                </a:solidFill>
                <a:latin typeface="Montserrat SemiBold"/>
                <a:ea typeface="Montserrat SemiBold"/>
                <a:cs typeface="Montserrat SemiBold"/>
                <a:sym typeface="Montserrat SemiBold"/>
              </a:rPr>
              <a:t>Team Name : 404</a:t>
            </a:r>
            <a:endParaRPr b="0" i="0" sz="1800" u="none" cap="none" strike="noStrike">
              <a:solidFill>
                <a:srgbClr val="202729"/>
              </a:solidFill>
              <a:latin typeface="Montserrat SemiBold"/>
              <a:ea typeface="Montserrat SemiBold"/>
              <a:cs typeface="Montserrat SemiBold"/>
              <a:sym typeface="Montserrat SemiBold"/>
            </a:endParaRPr>
          </a:p>
        </p:txBody>
      </p:sp>
      <p:sp>
        <p:nvSpPr>
          <p:cNvPr id="56" name="Google Shape;56;p1"/>
          <p:cNvSpPr txBox="1"/>
          <p:nvPr/>
        </p:nvSpPr>
        <p:spPr>
          <a:xfrm>
            <a:off x="383100" y="4170889"/>
            <a:ext cx="8520600" cy="860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
              </a:spcAft>
              <a:buClr>
                <a:srgbClr val="000000"/>
              </a:buClr>
              <a:buSzPts val="1500"/>
              <a:buFont typeface="Arial"/>
              <a:buNone/>
            </a:pPr>
            <a:r>
              <a:rPr b="0" i="0" lang="en-GB" sz="1500" u="none" cap="none" strike="noStrike">
                <a:solidFill>
                  <a:schemeClr val="dk1"/>
                </a:solidFill>
                <a:latin typeface="Montserrat SemiBold"/>
                <a:ea typeface="Montserrat SemiBold"/>
                <a:cs typeface="Montserrat SemiBold"/>
                <a:sym typeface="Montserrat SemiBold"/>
              </a:rPr>
              <a:t>Which domain does your idea address?: </a:t>
            </a:r>
            <a:r>
              <a:rPr b="1" lang="en-GB" sz="1500">
                <a:solidFill>
                  <a:schemeClr val="dk1"/>
                </a:solidFill>
                <a:latin typeface="Montserrat"/>
                <a:ea typeface="Montserrat"/>
                <a:cs typeface="Montserrat"/>
                <a:sym typeface="Montserrat"/>
              </a:rPr>
              <a:t>Skilling</a:t>
            </a:r>
            <a:endParaRPr b="1" i="0" sz="1500" u="none" cap="none" strike="noStrike">
              <a:solidFill>
                <a:srgbClr val="202729"/>
              </a:solidFill>
              <a:latin typeface="Montserrat"/>
              <a:ea typeface="Montserrat"/>
              <a:cs typeface="Montserrat"/>
              <a:sym typeface="Montserrat"/>
            </a:endParaRPr>
          </a:p>
        </p:txBody>
      </p:sp>
      <p:sp>
        <p:nvSpPr>
          <p:cNvPr id="57" name="Google Shape;57;p1"/>
          <p:cNvSpPr txBox="1"/>
          <p:nvPr/>
        </p:nvSpPr>
        <p:spPr>
          <a:xfrm>
            <a:off x="364538" y="3695833"/>
            <a:ext cx="8520600" cy="443700"/>
          </a:xfrm>
          <a:prstGeom prst="rect">
            <a:avLst/>
          </a:prstGeom>
          <a:noFill/>
          <a:ln>
            <a:noFill/>
          </a:ln>
        </p:spPr>
        <p:txBody>
          <a:bodyPr anchorCtr="0" anchor="t" bIns="91425" lIns="91425" spcFirstLastPara="1" rIns="91425" wrap="square" tIns="91425">
            <a:normAutofit/>
          </a:bodyPr>
          <a:lstStyle/>
          <a:p>
            <a:pPr indent="0" lvl="0" marL="0" marR="0" rtl="0" algn="l">
              <a:lnSpc>
                <a:spcPct val="80000"/>
              </a:lnSpc>
              <a:spcBef>
                <a:spcPts val="0"/>
              </a:spcBef>
              <a:spcAft>
                <a:spcPts val="0"/>
              </a:spcAft>
              <a:buClr>
                <a:srgbClr val="000000"/>
              </a:buClr>
              <a:buSzPts val="1800"/>
              <a:buFont typeface="Arial"/>
              <a:buNone/>
            </a:pPr>
            <a:r>
              <a:rPr b="0" i="0" lang="en-GB" sz="1800" u="none" cap="none" strike="noStrike">
                <a:solidFill>
                  <a:srgbClr val="202729"/>
                </a:solidFill>
                <a:latin typeface="Montserrat SemiBold"/>
                <a:ea typeface="Montserrat SemiBold"/>
                <a:cs typeface="Montserrat SemiBold"/>
                <a:sym typeface="Montserrat SemiBold"/>
              </a:rPr>
              <a:t>Team Leader Name : Chaitanya Patange</a:t>
            </a:r>
            <a:endParaRPr b="0" i="0" sz="1800" u="none" cap="none" strike="noStrike">
              <a:solidFill>
                <a:srgbClr val="202729"/>
              </a:solidFill>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9" title="tmp1-Picsart-AiImageEnhancer.png"/>
          <p:cNvPicPr preferRelativeResize="0"/>
          <p:nvPr/>
        </p:nvPicPr>
        <p:blipFill rotWithShape="1">
          <a:blip r:embed="rId3">
            <a:alphaModFix/>
          </a:blip>
          <a:srcRect b="0" l="9" r="0" t="0"/>
          <a:stretch/>
        </p:blipFill>
        <p:spPr>
          <a:xfrm>
            <a:off x="0" y="-86110"/>
            <a:ext cx="9144000" cy="5315709"/>
          </a:xfrm>
          <a:prstGeom prst="rect">
            <a:avLst/>
          </a:prstGeom>
          <a:noFill/>
          <a:ln>
            <a:noFill/>
          </a:ln>
        </p:spPr>
      </p:pic>
      <p:pic>
        <p:nvPicPr>
          <p:cNvPr id="182" name="Google Shape;182;p9"/>
          <p:cNvPicPr preferRelativeResize="0"/>
          <p:nvPr/>
        </p:nvPicPr>
        <p:blipFill rotWithShape="1">
          <a:blip r:embed="rId4">
            <a:alphaModFix/>
          </a:blip>
          <a:srcRect b="0" l="0" r="0" t="0"/>
          <a:stretch/>
        </p:blipFill>
        <p:spPr>
          <a:xfrm>
            <a:off x="0" y="0"/>
            <a:ext cx="9144003" cy="5143490"/>
          </a:xfrm>
          <a:prstGeom prst="rect">
            <a:avLst/>
          </a:prstGeom>
          <a:noFill/>
          <a:ln>
            <a:noFill/>
          </a:ln>
        </p:spPr>
      </p:pic>
      <p:sp>
        <p:nvSpPr>
          <p:cNvPr id="183" name="Google Shape;183;p9"/>
          <p:cNvSpPr txBox="1"/>
          <p:nvPr/>
        </p:nvSpPr>
        <p:spPr>
          <a:xfrm>
            <a:off x="311700" y="696600"/>
            <a:ext cx="8520600" cy="7851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500"/>
              <a:buFont typeface="Arial"/>
              <a:buNone/>
            </a:pPr>
            <a:r>
              <a:rPr b="0" i="0" lang="en-GB" sz="1500" u="none" cap="none" strike="noStrike">
                <a:solidFill>
                  <a:schemeClr val="lt1"/>
                </a:solidFill>
                <a:latin typeface="Montserrat SemiBold"/>
                <a:ea typeface="Montserrat SemiBold"/>
                <a:cs typeface="Montserrat SemiBold"/>
                <a:sym typeface="Montserrat SemiBold"/>
              </a:rPr>
              <a:t>Why are these open-source technologies the most appropriate for your solution? (150 words max)</a:t>
            </a:r>
            <a:endParaRPr b="0" i="0" sz="1500" u="none" cap="none" strike="noStrike">
              <a:solidFill>
                <a:schemeClr val="lt1"/>
              </a:solidFill>
              <a:latin typeface="Montserrat SemiBold"/>
              <a:ea typeface="Montserrat SemiBold"/>
              <a:cs typeface="Montserrat SemiBold"/>
              <a:sym typeface="Montserrat SemiBold"/>
            </a:endParaRPr>
          </a:p>
        </p:txBody>
      </p:sp>
      <p:sp>
        <p:nvSpPr>
          <p:cNvPr id="184" name="Google Shape;184;p9"/>
          <p:cNvSpPr txBox="1"/>
          <p:nvPr/>
        </p:nvSpPr>
        <p:spPr>
          <a:xfrm>
            <a:off x="311700" y="1577950"/>
            <a:ext cx="8520600" cy="3223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GB" sz="1300">
                <a:solidFill>
                  <a:schemeClr val="lt1"/>
                </a:solidFill>
                <a:latin typeface="Montserrat"/>
                <a:ea typeface="Montserrat"/>
                <a:cs typeface="Montserrat"/>
                <a:sym typeface="Montserrat"/>
              </a:rPr>
              <a:t>These open-source technologies are ideal for our solution because they offer flexibility, scalability, and cost-efficiency—key for building an accessible platform. </a:t>
            </a:r>
            <a:endParaRPr sz="1300">
              <a:solidFill>
                <a:schemeClr val="lt1"/>
              </a:solidFill>
              <a:latin typeface="Montserrat"/>
              <a:ea typeface="Montserrat"/>
              <a:cs typeface="Montserrat"/>
              <a:sym typeface="Montserrat"/>
            </a:endParaRPr>
          </a:p>
          <a:p>
            <a:pPr indent="-311150" lvl="0" marL="457200" rtl="0" algn="just">
              <a:lnSpc>
                <a:spcPct val="115000"/>
              </a:lnSpc>
              <a:spcBef>
                <a:spcPts val="1200"/>
              </a:spcBef>
              <a:spcAft>
                <a:spcPts val="0"/>
              </a:spcAft>
              <a:buClr>
                <a:schemeClr val="lt1"/>
              </a:buClr>
              <a:buSzPts val="1300"/>
              <a:buAutoNum type="arabicPeriod"/>
            </a:pPr>
            <a:r>
              <a:rPr b="1" lang="en-GB" sz="1300">
                <a:solidFill>
                  <a:schemeClr val="lt1"/>
                </a:solidFill>
                <a:latin typeface="Montserrat"/>
                <a:ea typeface="Montserrat"/>
                <a:cs typeface="Montserrat"/>
                <a:sym typeface="Montserrat"/>
              </a:rPr>
              <a:t>pdfplumber </a:t>
            </a:r>
            <a:r>
              <a:rPr lang="en-GB" sz="1300">
                <a:solidFill>
                  <a:schemeClr val="lt1"/>
                </a:solidFill>
                <a:latin typeface="Montserrat"/>
                <a:ea typeface="Montserrat"/>
                <a:cs typeface="Montserrat"/>
                <a:sym typeface="Montserrat"/>
              </a:rPr>
              <a:t>enable fast, accurate resume parsing and skill extraction with minimal training. </a:t>
            </a:r>
            <a:endParaRPr sz="1300">
              <a:solidFill>
                <a:schemeClr val="lt1"/>
              </a:solidFill>
              <a:latin typeface="Montserrat"/>
              <a:ea typeface="Montserrat"/>
              <a:cs typeface="Montserrat"/>
              <a:sym typeface="Montserrat"/>
            </a:endParaRPr>
          </a:p>
          <a:p>
            <a:pPr indent="-311150" lvl="0" marL="457200" rtl="0" algn="just">
              <a:lnSpc>
                <a:spcPct val="115000"/>
              </a:lnSpc>
              <a:spcBef>
                <a:spcPts val="0"/>
              </a:spcBef>
              <a:spcAft>
                <a:spcPts val="0"/>
              </a:spcAft>
              <a:buClr>
                <a:schemeClr val="lt1"/>
              </a:buClr>
              <a:buSzPts val="1300"/>
              <a:buAutoNum type="arabicPeriod"/>
            </a:pPr>
            <a:r>
              <a:rPr b="1" lang="en-GB" sz="1300">
                <a:solidFill>
                  <a:schemeClr val="lt1"/>
                </a:solidFill>
                <a:latin typeface="Montserrat"/>
                <a:ea typeface="Montserrat"/>
                <a:cs typeface="Montserrat"/>
                <a:sym typeface="Montserrat"/>
              </a:rPr>
              <a:t>ONNX Runtime</a:t>
            </a:r>
            <a:r>
              <a:rPr lang="en-GB" sz="1300">
                <a:solidFill>
                  <a:schemeClr val="lt1"/>
                </a:solidFill>
                <a:latin typeface="Montserrat"/>
                <a:ea typeface="Montserrat"/>
                <a:cs typeface="Montserrat"/>
                <a:sym typeface="Montserrat"/>
              </a:rPr>
              <a:t> and </a:t>
            </a:r>
            <a:r>
              <a:rPr b="1" lang="en-GB" sz="1300">
                <a:solidFill>
                  <a:schemeClr val="lt1"/>
                </a:solidFill>
                <a:latin typeface="Montserrat"/>
                <a:ea typeface="Montserrat"/>
                <a:cs typeface="Montserrat"/>
                <a:sym typeface="Montserrat"/>
              </a:rPr>
              <a:t>TensorFlow Lite</a:t>
            </a:r>
            <a:r>
              <a:rPr lang="en-GB" sz="1300">
                <a:solidFill>
                  <a:schemeClr val="lt1"/>
                </a:solidFill>
                <a:latin typeface="Montserrat"/>
                <a:ea typeface="Montserrat"/>
                <a:cs typeface="Montserrat"/>
                <a:sym typeface="Montserrat"/>
              </a:rPr>
              <a:t> allow us to deploy lightweight AI models on mobile devices, supporting offline functionality crucial for low-connectivity users. </a:t>
            </a:r>
            <a:endParaRPr sz="1300">
              <a:solidFill>
                <a:schemeClr val="lt1"/>
              </a:solidFill>
              <a:latin typeface="Montserrat"/>
              <a:ea typeface="Montserrat"/>
              <a:cs typeface="Montserrat"/>
              <a:sym typeface="Montserrat"/>
            </a:endParaRPr>
          </a:p>
          <a:p>
            <a:pPr indent="-311150" lvl="0" marL="457200" rtl="0" algn="just">
              <a:lnSpc>
                <a:spcPct val="115000"/>
              </a:lnSpc>
              <a:spcBef>
                <a:spcPts val="0"/>
              </a:spcBef>
              <a:spcAft>
                <a:spcPts val="0"/>
              </a:spcAft>
              <a:buClr>
                <a:schemeClr val="lt1"/>
              </a:buClr>
              <a:buSzPts val="1300"/>
              <a:buAutoNum type="arabicPeriod"/>
            </a:pPr>
            <a:r>
              <a:rPr b="1" lang="en-GB" sz="1300">
                <a:solidFill>
                  <a:schemeClr val="lt1"/>
                </a:solidFill>
                <a:latin typeface="Montserrat"/>
                <a:ea typeface="Montserrat"/>
                <a:cs typeface="Montserrat"/>
                <a:sym typeface="Montserrat"/>
              </a:rPr>
              <a:t>Llama-3.3-70B-Instruct</a:t>
            </a:r>
            <a:r>
              <a:rPr lang="en-GB" sz="1300">
                <a:solidFill>
                  <a:schemeClr val="lt1"/>
                </a:solidFill>
                <a:latin typeface="Montserrat"/>
                <a:ea typeface="Montserrat"/>
                <a:cs typeface="Montserrat"/>
                <a:sym typeface="Montserrat"/>
              </a:rPr>
              <a:t> by Meta</a:t>
            </a:r>
            <a:r>
              <a:rPr lang="en-GB" sz="1300">
                <a:solidFill>
                  <a:schemeClr val="lt1"/>
                </a:solidFill>
                <a:latin typeface="Montserrat"/>
                <a:ea typeface="Montserrat"/>
                <a:cs typeface="Montserrat"/>
                <a:sym typeface="Montserrat"/>
              </a:rPr>
              <a:t> help generate personalized courses and exams dynamically. </a:t>
            </a:r>
            <a:endParaRPr sz="1300">
              <a:solidFill>
                <a:schemeClr val="lt1"/>
              </a:solidFill>
              <a:latin typeface="Montserrat"/>
              <a:ea typeface="Montserrat"/>
              <a:cs typeface="Montserrat"/>
              <a:sym typeface="Montserrat"/>
            </a:endParaRPr>
          </a:p>
          <a:p>
            <a:pPr indent="-311150" lvl="0" marL="457200" rtl="0" algn="just">
              <a:lnSpc>
                <a:spcPct val="115000"/>
              </a:lnSpc>
              <a:spcBef>
                <a:spcPts val="0"/>
              </a:spcBef>
              <a:spcAft>
                <a:spcPts val="0"/>
              </a:spcAft>
              <a:buClr>
                <a:schemeClr val="lt1"/>
              </a:buClr>
              <a:buSzPts val="1300"/>
              <a:buAutoNum type="arabicPeriod"/>
            </a:pPr>
            <a:r>
              <a:rPr b="1" lang="en-GB" sz="1300">
                <a:solidFill>
                  <a:schemeClr val="lt1"/>
                </a:solidFill>
                <a:latin typeface="Montserrat"/>
                <a:ea typeface="Montserrat"/>
                <a:cs typeface="Montserrat"/>
                <a:sym typeface="Montserrat"/>
              </a:rPr>
              <a:t>Twilio</a:t>
            </a:r>
            <a:r>
              <a:rPr b="1" lang="en-GB" sz="1300">
                <a:solidFill>
                  <a:schemeClr val="lt1"/>
                </a:solidFill>
                <a:latin typeface="Montserrat"/>
                <a:ea typeface="Montserrat"/>
                <a:cs typeface="Montserrat"/>
                <a:sym typeface="Montserrat"/>
              </a:rPr>
              <a:t> </a:t>
            </a:r>
            <a:r>
              <a:rPr lang="en-GB" sz="1300">
                <a:solidFill>
                  <a:schemeClr val="lt1"/>
                </a:solidFill>
                <a:latin typeface="Montserrat"/>
                <a:ea typeface="Montserrat"/>
                <a:cs typeface="Montserrat"/>
                <a:sym typeface="Montserrat"/>
              </a:rPr>
              <a:t>support inclusive communication via SMS and voice, reaching users without smartphones. </a:t>
            </a:r>
            <a:endParaRPr sz="1300">
              <a:solidFill>
                <a:schemeClr val="lt1"/>
              </a:solidFill>
              <a:latin typeface="Montserrat"/>
              <a:ea typeface="Montserrat"/>
              <a:cs typeface="Montserrat"/>
              <a:sym typeface="Montserrat"/>
            </a:endParaRPr>
          </a:p>
          <a:p>
            <a:pPr indent="-311150" lvl="0" marL="457200" rtl="0" algn="just">
              <a:lnSpc>
                <a:spcPct val="115000"/>
              </a:lnSpc>
              <a:spcBef>
                <a:spcPts val="0"/>
              </a:spcBef>
              <a:spcAft>
                <a:spcPts val="0"/>
              </a:spcAft>
              <a:buClr>
                <a:schemeClr val="lt1"/>
              </a:buClr>
              <a:buSzPts val="1300"/>
              <a:buAutoNum type="arabicPeriod"/>
            </a:pPr>
            <a:r>
              <a:rPr b="1" lang="en-GB" sz="1300">
                <a:solidFill>
                  <a:schemeClr val="lt1"/>
                </a:solidFill>
                <a:latin typeface="Montserrat"/>
                <a:ea typeface="Montserrat"/>
                <a:cs typeface="Montserrat"/>
                <a:sym typeface="Montserrat"/>
              </a:rPr>
              <a:t>React Native</a:t>
            </a:r>
            <a:r>
              <a:rPr lang="en-GB" sz="1300">
                <a:solidFill>
                  <a:schemeClr val="lt1"/>
                </a:solidFill>
                <a:latin typeface="Montserrat"/>
                <a:ea typeface="Montserrat"/>
                <a:cs typeface="Montserrat"/>
                <a:sym typeface="Montserrat"/>
              </a:rPr>
              <a:t> </a:t>
            </a:r>
            <a:r>
              <a:rPr lang="en-GB" sz="1300">
                <a:solidFill>
                  <a:schemeClr val="lt1"/>
                </a:solidFill>
                <a:latin typeface="Montserrat"/>
                <a:ea typeface="Montserrat"/>
                <a:cs typeface="Montserrat"/>
                <a:sym typeface="Montserrat"/>
              </a:rPr>
              <a:t>enables us to reach more audience with just a single codebase #cross platform.</a:t>
            </a:r>
            <a:endParaRPr sz="1300">
              <a:solidFill>
                <a:schemeClr val="lt1"/>
              </a:solidFill>
              <a:latin typeface="Montserrat"/>
              <a:ea typeface="Montserrat"/>
              <a:cs typeface="Montserrat"/>
              <a:sym typeface="Montserrat"/>
            </a:endParaRPr>
          </a:p>
          <a:p>
            <a:pPr indent="-311150" lvl="0" marL="457200" rtl="0" algn="just">
              <a:lnSpc>
                <a:spcPct val="115000"/>
              </a:lnSpc>
              <a:spcBef>
                <a:spcPts val="0"/>
              </a:spcBef>
              <a:spcAft>
                <a:spcPts val="0"/>
              </a:spcAft>
              <a:buClr>
                <a:schemeClr val="lt1"/>
              </a:buClr>
              <a:buSzPts val="1300"/>
              <a:buAutoNum type="arabicPeriod"/>
            </a:pPr>
            <a:r>
              <a:rPr b="1" lang="en-GB" sz="1300">
                <a:solidFill>
                  <a:schemeClr val="lt1"/>
                </a:solidFill>
                <a:latin typeface="Montserrat"/>
                <a:ea typeface="Montserrat"/>
                <a:cs typeface="Montserrat"/>
                <a:sym typeface="Montserrat"/>
              </a:rPr>
              <a:t>Flask </a:t>
            </a:r>
            <a:r>
              <a:rPr lang="en-GB" sz="1300">
                <a:solidFill>
                  <a:schemeClr val="lt1"/>
                </a:solidFill>
                <a:latin typeface="Montserrat"/>
                <a:ea typeface="Montserrat"/>
                <a:cs typeface="Montserrat"/>
                <a:sym typeface="Montserrat"/>
              </a:rPr>
              <a:t>gives a one stop solution to integrate AI with backend.</a:t>
            </a:r>
            <a:endParaRPr sz="1300">
              <a:solidFill>
                <a:schemeClr val="lt1"/>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lang="en-GB" sz="1300">
                <a:solidFill>
                  <a:schemeClr val="lt1"/>
                </a:solidFill>
                <a:latin typeface="Montserrat"/>
                <a:ea typeface="Montserrat"/>
                <a:cs typeface="Montserrat"/>
                <a:sym typeface="Montserrat"/>
              </a:rPr>
              <a:t>These tools are </a:t>
            </a:r>
            <a:r>
              <a:rPr b="1" lang="en-GB" sz="1300">
                <a:solidFill>
                  <a:schemeClr val="lt1"/>
                </a:solidFill>
                <a:latin typeface="Montserrat"/>
                <a:ea typeface="Montserrat"/>
                <a:cs typeface="Montserrat"/>
                <a:sym typeface="Montserrat"/>
              </a:rPr>
              <a:t>well-documented</a:t>
            </a:r>
            <a:r>
              <a:rPr lang="en-GB" sz="1300">
                <a:solidFill>
                  <a:schemeClr val="lt1"/>
                </a:solidFill>
                <a:latin typeface="Montserrat"/>
                <a:ea typeface="Montserrat"/>
                <a:cs typeface="Montserrat"/>
                <a:sym typeface="Montserrat"/>
              </a:rPr>
              <a:t>, </a:t>
            </a:r>
            <a:r>
              <a:rPr b="1" lang="en-GB" sz="1300">
                <a:solidFill>
                  <a:schemeClr val="lt1"/>
                </a:solidFill>
                <a:latin typeface="Montserrat"/>
                <a:ea typeface="Montserrat"/>
                <a:cs typeface="Montserrat"/>
                <a:sym typeface="Montserrat"/>
              </a:rPr>
              <a:t>community-supported</a:t>
            </a:r>
            <a:r>
              <a:rPr lang="en-GB" sz="1300">
                <a:solidFill>
                  <a:schemeClr val="lt1"/>
                </a:solidFill>
                <a:latin typeface="Montserrat"/>
                <a:ea typeface="Montserrat"/>
                <a:cs typeface="Montserrat"/>
                <a:sym typeface="Montserrat"/>
              </a:rPr>
              <a:t>, and </a:t>
            </a:r>
            <a:r>
              <a:rPr b="1" lang="en-GB" sz="1300">
                <a:solidFill>
                  <a:schemeClr val="lt1"/>
                </a:solidFill>
                <a:latin typeface="Montserrat"/>
                <a:ea typeface="Montserrat"/>
                <a:cs typeface="Montserrat"/>
                <a:sym typeface="Montserrat"/>
              </a:rPr>
              <a:t>modular</a:t>
            </a:r>
            <a:r>
              <a:rPr lang="en-GB" sz="1300">
                <a:solidFill>
                  <a:schemeClr val="lt1"/>
                </a:solidFill>
                <a:latin typeface="Montserrat"/>
                <a:ea typeface="Montserrat"/>
                <a:cs typeface="Montserrat"/>
                <a:sym typeface="Montserrat"/>
              </a:rPr>
              <a:t>, making integration and scaling easier. Together, they form a powerful, cost-effective, and adaptable tech stack.</a:t>
            </a:r>
            <a:endParaRPr sz="1300">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10"/>
          <p:cNvPicPr preferRelativeResize="0"/>
          <p:nvPr/>
        </p:nvPicPr>
        <p:blipFill rotWithShape="1">
          <a:blip r:embed="rId3">
            <a:alphaModFix/>
          </a:blip>
          <a:srcRect b="0" l="0" r="0" t="0"/>
          <a:stretch/>
        </p:blipFill>
        <p:spPr>
          <a:xfrm>
            <a:off x="0" y="0"/>
            <a:ext cx="9144003" cy="5143490"/>
          </a:xfrm>
          <a:prstGeom prst="rect">
            <a:avLst/>
          </a:prstGeom>
          <a:noFill/>
          <a:ln>
            <a:noFill/>
          </a:ln>
        </p:spPr>
      </p:pic>
      <p:pic>
        <p:nvPicPr>
          <p:cNvPr id="190" name="Google Shape;190;p10"/>
          <p:cNvPicPr preferRelativeResize="0"/>
          <p:nvPr/>
        </p:nvPicPr>
        <p:blipFill>
          <a:blip r:embed="rId4">
            <a:alphaModFix amt="20000"/>
          </a:blip>
          <a:stretch>
            <a:fillRect/>
          </a:stretch>
        </p:blipFill>
        <p:spPr>
          <a:xfrm>
            <a:off x="12125" y="569925"/>
            <a:ext cx="9108000" cy="4507051"/>
          </a:xfrm>
          <a:prstGeom prst="rect">
            <a:avLst/>
          </a:prstGeom>
          <a:noFill/>
          <a:ln>
            <a:noFill/>
          </a:ln>
        </p:spPr>
      </p:pic>
      <p:sp>
        <p:nvSpPr>
          <p:cNvPr id="191" name="Google Shape;191;p10"/>
          <p:cNvSpPr txBox="1"/>
          <p:nvPr/>
        </p:nvSpPr>
        <p:spPr>
          <a:xfrm>
            <a:off x="311700" y="532225"/>
            <a:ext cx="8520600" cy="51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500"/>
              <a:buFont typeface="Arial"/>
              <a:buNone/>
            </a:pPr>
            <a:r>
              <a:rPr b="0" i="0" lang="en-GB" sz="1500" u="none" cap="none" strike="noStrike">
                <a:solidFill>
                  <a:schemeClr val="dk1"/>
                </a:solidFill>
                <a:latin typeface="Montserrat SemiBold"/>
                <a:ea typeface="Montserrat SemiBold"/>
                <a:cs typeface="Montserrat SemiBold"/>
                <a:sym typeface="Montserrat SemiBold"/>
              </a:rPr>
              <a:t>Describe the Solutions Architecture (500 words)</a:t>
            </a:r>
            <a:endParaRPr b="0" i="0" sz="1500" u="none" cap="none" strike="noStrike">
              <a:solidFill>
                <a:srgbClr val="616161"/>
              </a:solidFill>
              <a:latin typeface="Montserrat SemiBold"/>
              <a:ea typeface="Montserrat SemiBold"/>
              <a:cs typeface="Montserrat SemiBold"/>
              <a:sym typeface="Montserrat SemiBold"/>
            </a:endParaRPr>
          </a:p>
        </p:txBody>
      </p:sp>
      <p:sp>
        <p:nvSpPr>
          <p:cNvPr id="192" name="Google Shape;192;p10"/>
          <p:cNvSpPr txBox="1"/>
          <p:nvPr/>
        </p:nvSpPr>
        <p:spPr>
          <a:xfrm>
            <a:off x="268200" y="958550"/>
            <a:ext cx="8925000" cy="37761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lang="en-GB" sz="1100">
                <a:solidFill>
                  <a:schemeClr val="dk1"/>
                </a:solidFill>
                <a:latin typeface="Montserrat"/>
                <a:ea typeface="Montserrat"/>
                <a:cs typeface="Montserrat"/>
                <a:sym typeface="Montserrat"/>
              </a:rPr>
              <a:t>Our platform is designed with a modular, scalable, and inclusive architecture to support job seekers across different connectivity levels. The system consists of three core interfaces—</a:t>
            </a:r>
            <a:r>
              <a:rPr b="1" lang="en-GB" sz="1100">
                <a:solidFill>
                  <a:schemeClr val="dk1"/>
                </a:solidFill>
                <a:latin typeface="Montserrat"/>
                <a:ea typeface="Montserrat"/>
                <a:cs typeface="Montserrat"/>
                <a:sym typeface="Montserrat"/>
              </a:rPr>
              <a:t>Web App, Mobile App,</a:t>
            </a:r>
            <a:r>
              <a:rPr lang="en-GB" sz="1100">
                <a:solidFill>
                  <a:schemeClr val="dk1"/>
                </a:solidFill>
              </a:rPr>
              <a:t> </a:t>
            </a:r>
            <a:r>
              <a:rPr lang="en-GB" sz="1100">
                <a:solidFill>
                  <a:schemeClr val="dk1"/>
                </a:solidFill>
                <a:latin typeface="Montserrat"/>
                <a:ea typeface="Montserrat"/>
                <a:cs typeface="Montserrat"/>
                <a:sym typeface="Montserrat"/>
              </a:rPr>
              <a:t>and </a:t>
            </a:r>
            <a:r>
              <a:rPr b="1" lang="en-GB" sz="1100">
                <a:solidFill>
                  <a:schemeClr val="dk1"/>
                </a:solidFill>
                <a:latin typeface="Montserrat"/>
                <a:ea typeface="Montserrat"/>
                <a:cs typeface="Montserrat"/>
                <a:sym typeface="Montserrat"/>
              </a:rPr>
              <a:t>Voice/ SMS System</a:t>
            </a:r>
            <a:r>
              <a:rPr lang="en-GB" sz="1100">
                <a:solidFill>
                  <a:schemeClr val="dk1"/>
                </a:solidFill>
                <a:latin typeface="Montserrat"/>
                <a:ea typeface="Montserrat"/>
                <a:cs typeface="Montserrat"/>
                <a:sym typeface="Montserrat"/>
              </a:rPr>
              <a:t>—which connect to a backend powered by </a:t>
            </a:r>
            <a:r>
              <a:rPr b="1" lang="en-GB" sz="1100">
                <a:solidFill>
                  <a:schemeClr val="dk1"/>
                </a:solidFill>
                <a:latin typeface="Montserrat"/>
                <a:ea typeface="Montserrat"/>
                <a:cs typeface="Montserrat"/>
                <a:sym typeface="Montserrat"/>
              </a:rPr>
              <a:t>open-source AI models</a:t>
            </a:r>
            <a:r>
              <a:rPr lang="en-GB" sz="1100">
                <a:solidFill>
                  <a:schemeClr val="dk1"/>
                </a:solidFill>
              </a:rPr>
              <a:t> </a:t>
            </a:r>
            <a:r>
              <a:rPr lang="en-GB" sz="1100">
                <a:solidFill>
                  <a:schemeClr val="dk1"/>
                </a:solidFill>
                <a:latin typeface="Montserrat"/>
                <a:ea typeface="Montserrat"/>
                <a:cs typeface="Montserrat"/>
                <a:sym typeface="Montserrat"/>
              </a:rPr>
              <a:t>and microservices. Here's how it all fits together:</a:t>
            </a:r>
            <a:endParaRPr sz="1100">
              <a:solidFill>
                <a:schemeClr val="dk1"/>
              </a:solidFill>
              <a:latin typeface="Montserrat"/>
              <a:ea typeface="Montserrat"/>
              <a:cs typeface="Montserrat"/>
              <a:sym typeface="Montserrat"/>
            </a:endParaRPr>
          </a:p>
          <a:p>
            <a:pPr indent="0" lvl="0" marL="0" rtl="0" algn="just">
              <a:lnSpc>
                <a:spcPct val="100000"/>
              </a:lnSpc>
              <a:spcBef>
                <a:spcPts val="1200"/>
              </a:spcBef>
              <a:spcAft>
                <a:spcPts val="0"/>
              </a:spcAft>
              <a:buNone/>
            </a:pPr>
            <a:r>
              <a:rPr b="1" lang="en-GB" sz="1100">
                <a:solidFill>
                  <a:schemeClr val="dk1"/>
                </a:solidFill>
                <a:latin typeface="Montserrat"/>
                <a:ea typeface="Montserrat"/>
                <a:cs typeface="Montserrat"/>
                <a:sym typeface="Montserrat"/>
              </a:rPr>
              <a:t>1</a:t>
            </a:r>
            <a:r>
              <a:rPr b="1" lang="en-GB" sz="1100">
                <a:solidFill>
                  <a:schemeClr val="dk1"/>
                </a:solidFill>
                <a:latin typeface="Montserrat"/>
                <a:ea typeface="Montserrat"/>
                <a:cs typeface="Montserrat"/>
                <a:sym typeface="Montserrat"/>
              </a:rPr>
              <a:t>. Web Application</a:t>
            </a:r>
            <a:endParaRPr b="1" sz="1100">
              <a:solidFill>
                <a:schemeClr val="dk1"/>
              </a:solidFill>
              <a:latin typeface="Montserrat"/>
              <a:ea typeface="Montserrat"/>
              <a:cs typeface="Montserrat"/>
              <a:sym typeface="Montserrat"/>
            </a:endParaRPr>
          </a:p>
          <a:p>
            <a:pPr indent="-298450" lvl="0" marL="457200" rtl="0" algn="just">
              <a:lnSpc>
                <a:spcPct val="100000"/>
              </a:lnSpc>
              <a:spcBef>
                <a:spcPts val="0"/>
              </a:spcBef>
              <a:spcAft>
                <a:spcPts val="0"/>
              </a:spcAft>
              <a:buClr>
                <a:schemeClr val="dk1"/>
              </a:buClr>
              <a:buSzPts val="1100"/>
              <a:buChar char="●"/>
            </a:pPr>
            <a:r>
              <a:rPr lang="en-GB" sz="1100">
                <a:solidFill>
                  <a:schemeClr val="dk1"/>
                </a:solidFill>
                <a:latin typeface="Montserrat"/>
                <a:ea typeface="Montserrat"/>
                <a:cs typeface="Montserrat"/>
                <a:sym typeface="Montserrat"/>
              </a:rPr>
              <a:t>Built using</a:t>
            </a:r>
            <a:r>
              <a:rPr b="1" lang="en-GB" sz="1100">
                <a:solidFill>
                  <a:schemeClr val="dk1"/>
                </a:solidFill>
                <a:latin typeface="Montserrat"/>
                <a:ea typeface="Montserrat"/>
                <a:cs typeface="Montserrat"/>
                <a:sym typeface="Montserrat"/>
              </a:rPr>
              <a:t> React Native </a:t>
            </a:r>
            <a:r>
              <a:rPr lang="en-GB" sz="1100">
                <a:solidFill>
                  <a:schemeClr val="dk1"/>
                </a:solidFill>
                <a:latin typeface="Montserrat"/>
                <a:ea typeface="Montserrat"/>
                <a:cs typeface="Montserrat"/>
                <a:sym typeface="Montserrat"/>
              </a:rPr>
              <a:t>(Frontend) for cross-platform support </a:t>
            </a:r>
            <a:r>
              <a:rPr b="1" lang="en-GB" sz="1100">
                <a:solidFill>
                  <a:schemeClr val="dk1"/>
                </a:solidFill>
                <a:latin typeface="Montserrat"/>
                <a:ea typeface="Montserrat"/>
                <a:cs typeface="Montserrat"/>
                <a:sym typeface="Montserrat"/>
              </a:rPr>
              <a:t>Python </a:t>
            </a:r>
            <a:r>
              <a:rPr lang="en-GB" sz="1100">
                <a:solidFill>
                  <a:schemeClr val="dk1"/>
                </a:solidFill>
                <a:latin typeface="Montserrat"/>
                <a:ea typeface="Montserrat"/>
                <a:cs typeface="Montserrat"/>
                <a:sym typeface="Montserrat"/>
              </a:rPr>
              <a:t>(Backend)</a:t>
            </a:r>
            <a:endParaRPr sz="1100">
              <a:solidFill>
                <a:schemeClr val="dk1"/>
              </a:solidFill>
              <a:latin typeface="Montserrat"/>
              <a:ea typeface="Montserrat"/>
              <a:cs typeface="Montserrat"/>
              <a:sym typeface="Montserrat"/>
            </a:endParaRPr>
          </a:p>
          <a:p>
            <a:pPr indent="-298450" lvl="0" marL="457200" rtl="0" algn="just">
              <a:lnSpc>
                <a:spcPct val="100000"/>
              </a:lnSpc>
              <a:spcBef>
                <a:spcPts val="0"/>
              </a:spcBef>
              <a:spcAft>
                <a:spcPts val="0"/>
              </a:spcAft>
              <a:buClr>
                <a:schemeClr val="dk1"/>
              </a:buClr>
              <a:buSzPts val="1100"/>
              <a:buFont typeface="Montserrat"/>
              <a:buChar char="●"/>
            </a:pPr>
            <a:r>
              <a:rPr lang="en-GB" sz="1100">
                <a:solidFill>
                  <a:schemeClr val="dk1"/>
                </a:solidFill>
                <a:latin typeface="Montserrat"/>
                <a:ea typeface="Montserrat"/>
                <a:cs typeface="Montserrat"/>
                <a:sym typeface="Montserrat"/>
              </a:rPr>
              <a:t>Allows users to upload resumes and specify desired job role</a:t>
            </a:r>
            <a:r>
              <a:rPr lang="en-GB" sz="1100">
                <a:solidFill>
                  <a:schemeClr val="dk1"/>
                </a:solidFill>
                <a:latin typeface="Montserrat"/>
                <a:ea typeface="Montserrat"/>
                <a:cs typeface="Montserrat"/>
                <a:sym typeface="Montserrat"/>
              </a:rPr>
              <a:t>s</a:t>
            </a:r>
            <a:endParaRPr sz="1100">
              <a:solidFill>
                <a:schemeClr val="dk1"/>
              </a:solidFill>
              <a:latin typeface="Montserrat"/>
              <a:ea typeface="Montserrat"/>
              <a:cs typeface="Montserrat"/>
              <a:sym typeface="Montserrat"/>
            </a:endParaRPr>
          </a:p>
          <a:p>
            <a:pPr indent="-298450" lvl="0" marL="457200" rtl="0" algn="just">
              <a:lnSpc>
                <a:spcPct val="100000"/>
              </a:lnSpc>
              <a:spcBef>
                <a:spcPts val="0"/>
              </a:spcBef>
              <a:spcAft>
                <a:spcPts val="0"/>
              </a:spcAft>
              <a:buClr>
                <a:schemeClr val="dk1"/>
              </a:buClr>
              <a:buSzPts val="1100"/>
              <a:buFont typeface="Montserrat"/>
              <a:buChar char="●"/>
            </a:pPr>
            <a:r>
              <a:rPr lang="en-GB" sz="1100">
                <a:solidFill>
                  <a:schemeClr val="dk1"/>
                </a:solidFill>
                <a:latin typeface="Montserrat"/>
                <a:ea typeface="Montserrat"/>
                <a:cs typeface="Montserrat"/>
                <a:sym typeface="Montserrat"/>
              </a:rPr>
              <a:t>Displays job suggestions, skill gap analysis, and personalized course dashboard</a:t>
            </a:r>
            <a:endParaRPr sz="1100">
              <a:solidFill>
                <a:schemeClr val="dk1"/>
              </a:solidFill>
              <a:latin typeface="Montserrat"/>
              <a:ea typeface="Montserrat"/>
              <a:cs typeface="Montserrat"/>
              <a:sym typeface="Montserrat"/>
            </a:endParaRPr>
          </a:p>
          <a:p>
            <a:pPr indent="0" lvl="0" marL="0" rtl="0" algn="just">
              <a:lnSpc>
                <a:spcPct val="100000"/>
              </a:lnSpc>
              <a:spcBef>
                <a:spcPts val="0"/>
              </a:spcBef>
              <a:spcAft>
                <a:spcPts val="0"/>
              </a:spcAft>
              <a:buNone/>
            </a:pPr>
            <a:r>
              <a:t/>
            </a:r>
            <a:endParaRPr sz="1100">
              <a:solidFill>
                <a:schemeClr val="dk1"/>
              </a:solidFill>
              <a:latin typeface="Montserrat"/>
              <a:ea typeface="Montserrat"/>
              <a:cs typeface="Montserrat"/>
              <a:sym typeface="Montserrat"/>
            </a:endParaRPr>
          </a:p>
          <a:p>
            <a:pPr indent="0" lvl="0" marL="0" rtl="0" algn="just">
              <a:lnSpc>
                <a:spcPct val="100000"/>
              </a:lnSpc>
              <a:spcBef>
                <a:spcPts val="0"/>
              </a:spcBef>
              <a:spcAft>
                <a:spcPts val="0"/>
              </a:spcAft>
              <a:buNone/>
            </a:pPr>
            <a:r>
              <a:rPr b="1" lang="en-GB" sz="1100">
                <a:solidFill>
                  <a:schemeClr val="dk1"/>
                </a:solidFill>
                <a:latin typeface="Montserrat"/>
                <a:ea typeface="Montserrat"/>
                <a:cs typeface="Montserrat"/>
                <a:sym typeface="Montserrat"/>
              </a:rPr>
              <a:t>2</a:t>
            </a:r>
            <a:r>
              <a:rPr b="1" lang="en-GB" sz="1100">
                <a:solidFill>
                  <a:schemeClr val="dk1"/>
                </a:solidFill>
                <a:latin typeface="Montserrat"/>
                <a:ea typeface="Montserrat"/>
                <a:cs typeface="Montserrat"/>
                <a:sym typeface="Montserrat"/>
              </a:rPr>
              <a:t>. Mobile Application</a:t>
            </a:r>
            <a:endParaRPr b="1" sz="1100">
              <a:solidFill>
                <a:schemeClr val="dk1"/>
              </a:solidFill>
              <a:latin typeface="Montserrat"/>
              <a:ea typeface="Montserrat"/>
              <a:cs typeface="Montserrat"/>
              <a:sym typeface="Montserrat"/>
            </a:endParaRPr>
          </a:p>
          <a:p>
            <a:pPr indent="-298450" lvl="0" marL="457200" rtl="0" algn="just">
              <a:lnSpc>
                <a:spcPct val="100000"/>
              </a:lnSpc>
              <a:spcBef>
                <a:spcPts val="200"/>
              </a:spcBef>
              <a:spcAft>
                <a:spcPts val="0"/>
              </a:spcAft>
              <a:buClr>
                <a:schemeClr val="dk1"/>
              </a:buClr>
              <a:buSzPts val="1100"/>
              <a:buChar char="●"/>
            </a:pPr>
            <a:r>
              <a:rPr lang="en-GB" sz="1100">
                <a:solidFill>
                  <a:schemeClr val="dk1"/>
                </a:solidFill>
                <a:latin typeface="Montserrat"/>
                <a:ea typeface="Montserrat"/>
                <a:cs typeface="Montserrat"/>
                <a:sym typeface="Montserrat"/>
              </a:rPr>
              <a:t>Built using </a:t>
            </a:r>
            <a:r>
              <a:rPr b="1" lang="en-GB" sz="1100">
                <a:solidFill>
                  <a:schemeClr val="dk1"/>
                </a:solidFill>
                <a:latin typeface="Montserrat"/>
                <a:ea typeface="Montserrat"/>
                <a:cs typeface="Montserrat"/>
                <a:sym typeface="Montserrat"/>
              </a:rPr>
              <a:t>React Native</a:t>
            </a:r>
            <a:r>
              <a:rPr lang="en-GB" sz="1100">
                <a:solidFill>
                  <a:schemeClr val="dk1"/>
                </a:solidFill>
                <a:latin typeface="Montserrat"/>
                <a:ea typeface="Montserrat"/>
                <a:cs typeface="Montserrat"/>
                <a:sym typeface="Montserrat"/>
              </a:rPr>
              <a:t> for cross-platform support</a:t>
            </a:r>
            <a:endParaRPr sz="1100">
              <a:solidFill>
                <a:schemeClr val="dk1"/>
              </a:solidFill>
              <a:latin typeface="Montserrat"/>
              <a:ea typeface="Montserrat"/>
              <a:cs typeface="Montserrat"/>
              <a:sym typeface="Montserrat"/>
            </a:endParaRPr>
          </a:p>
          <a:p>
            <a:pPr indent="-298450" lvl="0" marL="457200" rtl="0" algn="just">
              <a:lnSpc>
                <a:spcPct val="100000"/>
              </a:lnSpc>
              <a:spcBef>
                <a:spcPts val="0"/>
              </a:spcBef>
              <a:spcAft>
                <a:spcPts val="0"/>
              </a:spcAft>
              <a:buClr>
                <a:schemeClr val="dk1"/>
              </a:buClr>
              <a:buSzPts val="1100"/>
              <a:buChar char="●"/>
            </a:pPr>
            <a:r>
              <a:rPr lang="en-GB" sz="1100">
                <a:solidFill>
                  <a:schemeClr val="dk1"/>
                </a:solidFill>
                <a:latin typeface="Montserrat"/>
                <a:ea typeface="Montserrat"/>
                <a:cs typeface="Montserrat"/>
                <a:sym typeface="Montserrat"/>
              </a:rPr>
              <a:t>Supports both online and offline modes</a:t>
            </a:r>
            <a:endParaRPr sz="1100">
              <a:solidFill>
                <a:schemeClr val="dk1"/>
              </a:solidFill>
              <a:latin typeface="Montserrat"/>
              <a:ea typeface="Montserrat"/>
              <a:cs typeface="Montserrat"/>
              <a:sym typeface="Montserrat"/>
            </a:endParaRPr>
          </a:p>
          <a:p>
            <a:pPr indent="-298450" lvl="1" marL="914400" rtl="0" algn="just">
              <a:lnSpc>
                <a:spcPct val="100000"/>
              </a:lnSpc>
              <a:spcBef>
                <a:spcPts val="0"/>
              </a:spcBef>
              <a:spcAft>
                <a:spcPts val="0"/>
              </a:spcAft>
              <a:buClr>
                <a:schemeClr val="dk1"/>
              </a:buClr>
              <a:buSzPts val="1100"/>
              <a:buChar char="○"/>
            </a:pPr>
            <a:r>
              <a:rPr b="1" lang="en-GB" sz="1100">
                <a:solidFill>
                  <a:schemeClr val="dk1"/>
                </a:solidFill>
                <a:latin typeface="Montserrat"/>
                <a:ea typeface="Montserrat"/>
                <a:cs typeface="Montserrat"/>
                <a:sym typeface="Montserrat"/>
              </a:rPr>
              <a:t>Offline Mode:</a:t>
            </a:r>
            <a:r>
              <a:rPr lang="en-GB" sz="1100">
                <a:solidFill>
                  <a:schemeClr val="dk1"/>
                </a:solidFill>
                <a:latin typeface="Montserrat"/>
                <a:ea typeface="Montserrat"/>
                <a:cs typeface="Montserrat"/>
                <a:sym typeface="Montserrat"/>
              </a:rPr>
              <a:t> Uses </a:t>
            </a:r>
            <a:r>
              <a:rPr b="1" lang="en-GB" sz="1100">
                <a:solidFill>
                  <a:schemeClr val="dk1"/>
                </a:solidFill>
                <a:latin typeface="Montserrat"/>
                <a:ea typeface="Montserrat"/>
                <a:cs typeface="Montserrat"/>
                <a:sym typeface="Montserrat"/>
              </a:rPr>
              <a:t>ONNX/ TensorFlow Lite</a:t>
            </a:r>
            <a:r>
              <a:rPr lang="en-GB" sz="1100">
                <a:solidFill>
                  <a:schemeClr val="dk1"/>
                </a:solidFill>
                <a:latin typeface="Montserrat"/>
                <a:ea typeface="Montserrat"/>
                <a:cs typeface="Montserrat"/>
                <a:sym typeface="Montserrat"/>
              </a:rPr>
              <a:t> to load the models which is used to analyze resumes locally</a:t>
            </a:r>
            <a:endParaRPr sz="1100">
              <a:solidFill>
                <a:schemeClr val="dk1"/>
              </a:solidFill>
              <a:latin typeface="Montserrat"/>
              <a:ea typeface="Montserrat"/>
              <a:cs typeface="Montserrat"/>
              <a:sym typeface="Montserrat"/>
            </a:endParaRPr>
          </a:p>
          <a:p>
            <a:pPr indent="-298450" lvl="1" marL="914400" rtl="0" algn="just">
              <a:lnSpc>
                <a:spcPct val="100000"/>
              </a:lnSpc>
              <a:spcBef>
                <a:spcPts val="0"/>
              </a:spcBef>
              <a:spcAft>
                <a:spcPts val="0"/>
              </a:spcAft>
              <a:buClr>
                <a:schemeClr val="dk1"/>
              </a:buClr>
              <a:buSzPts val="1100"/>
              <a:buChar char="○"/>
            </a:pPr>
            <a:r>
              <a:rPr b="1" lang="en-GB" sz="1100">
                <a:solidFill>
                  <a:schemeClr val="dk1"/>
                </a:solidFill>
                <a:latin typeface="Montserrat"/>
                <a:ea typeface="Montserrat"/>
                <a:cs typeface="Montserrat"/>
                <a:sym typeface="Montserrat"/>
              </a:rPr>
              <a:t>Online Mode:</a:t>
            </a:r>
            <a:r>
              <a:rPr lang="en-GB" sz="1100">
                <a:solidFill>
                  <a:schemeClr val="dk1"/>
                </a:solidFill>
                <a:latin typeface="Montserrat"/>
                <a:ea typeface="Montserrat"/>
                <a:cs typeface="Montserrat"/>
                <a:sym typeface="Montserrat"/>
              </a:rPr>
              <a:t> Syncs with backend APIs for real-time recommendations and course updates</a:t>
            </a:r>
            <a:endParaRPr sz="1100">
              <a:solidFill>
                <a:schemeClr val="dk1"/>
              </a:solidFill>
              <a:latin typeface="Montserrat"/>
              <a:ea typeface="Montserrat"/>
              <a:cs typeface="Montserrat"/>
              <a:sym typeface="Montserrat"/>
            </a:endParaRPr>
          </a:p>
          <a:p>
            <a:pPr indent="0" lvl="0" marL="0" rtl="0" algn="just">
              <a:lnSpc>
                <a:spcPct val="100000"/>
              </a:lnSpc>
              <a:spcBef>
                <a:spcPts val="0"/>
              </a:spcBef>
              <a:spcAft>
                <a:spcPts val="0"/>
              </a:spcAft>
              <a:buNone/>
            </a:pPr>
            <a:r>
              <a:t/>
            </a:r>
            <a:endParaRPr sz="1100">
              <a:solidFill>
                <a:schemeClr val="dk1"/>
              </a:solidFill>
            </a:endParaRPr>
          </a:p>
          <a:p>
            <a:pPr indent="0" lvl="0" marL="0" rtl="0" algn="just">
              <a:lnSpc>
                <a:spcPct val="100000"/>
              </a:lnSpc>
              <a:spcBef>
                <a:spcPts val="0"/>
              </a:spcBef>
              <a:spcAft>
                <a:spcPts val="0"/>
              </a:spcAft>
              <a:buNone/>
            </a:pPr>
            <a:r>
              <a:rPr b="1" lang="en-GB" sz="1100">
                <a:solidFill>
                  <a:schemeClr val="dk1"/>
                </a:solidFill>
                <a:latin typeface="Montserrat"/>
                <a:ea typeface="Montserrat"/>
                <a:cs typeface="Montserrat"/>
                <a:sym typeface="Montserrat"/>
              </a:rPr>
              <a:t>3. Voice/SMS System</a:t>
            </a:r>
            <a:endParaRPr b="1" sz="1100">
              <a:solidFill>
                <a:schemeClr val="dk1"/>
              </a:solidFill>
              <a:latin typeface="Montserrat"/>
              <a:ea typeface="Montserrat"/>
              <a:cs typeface="Montserrat"/>
              <a:sym typeface="Montserrat"/>
            </a:endParaRPr>
          </a:p>
          <a:p>
            <a:pPr indent="-298450" lvl="0" marL="457200" rtl="0" algn="just">
              <a:lnSpc>
                <a:spcPct val="100000"/>
              </a:lnSpc>
              <a:spcBef>
                <a:spcPts val="0"/>
              </a:spcBef>
              <a:spcAft>
                <a:spcPts val="0"/>
              </a:spcAft>
              <a:buClr>
                <a:schemeClr val="dk1"/>
              </a:buClr>
              <a:buSzPts val="1100"/>
              <a:buFont typeface="Montserrat"/>
              <a:buChar char="●"/>
            </a:pPr>
            <a:r>
              <a:rPr lang="en-GB" sz="1100">
                <a:solidFill>
                  <a:schemeClr val="dk1"/>
                </a:solidFill>
                <a:latin typeface="Montserrat"/>
                <a:ea typeface="Montserrat"/>
                <a:cs typeface="Montserrat"/>
                <a:sym typeface="Montserrat"/>
              </a:rPr>
              <a:t>Users can:</a:t>
            </a:r>
            <a:endParaRPr sz="1100">
              <a:solidFill>
                <a:schemeClr val="dk1"/>
              </a:solidFill>
              <a:latin typeface="Montserrat"/>
              <a:ea typeface="Montserrat"/>
              <a:cs typeface="Montserrat"/>
              <a:sym typeface="Montserrat"/>
            </a:endParaRPr>
          </a:p>
          <a:p>
            <a:pPr indent="-298450" lvl="1" marL="914400" rtl="0" algn="just">
              <a:lnSpc>
                <a:spcPct val="100000"/>
              </a:lnSpc>
              <a:spcBef>
                <a:spcPts val="200"/>
              </a:spcBef>
              <a:spcAft>
                <a:spcPts val="0"/>
              </a:spcAft>
              <a:buClr>
                <a:schemeClr val="dk1"/>
              </a:buClr>
              <a:buSzPts val="1100"/>
              <a:buChar char="○"/>
            </a:pPr>
            <a:r>
              <a:rPr lang="en-GB" sz="1100">
                <a:solidFill>
                  <a:schemeClr val="dk1"/>
                </a:solidFill>
                <a:latin typeface="Montserrat"/>
                <a:ea typeface="Montserrat"/>
                <a:cs typeface="Montserrat"/>
                <a:sym typeface="Montserrat"/>
              </a:rPr>
              <a:t>Call a number and speak their skills/job interests (handled via </a:t>
            </a:r>
            <a:r>
              <a:rPr b="1" lang="en-GB" sz="1100">
                <a:solidFill>
                  <a:schemeClr val="dk1"/>
                </a:solidFill>
                <a:latin typeface="Montserrat"/>
                <a:ea typeface="Montserrat"/>
                <a:cs typeface="Montserrat"/>
                <a:sym typeface="Montserrat"/>
              </a:rPr>
              <a:t>Speech to text engine</a:t>
            </a:r>
            <a:r>
              <a:rPr lang="en-GB"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298450" lvl="1" marL="914400" rtl="0" algn="just">
              <a:lnSpc>
                <a:spcPct val="100000"/>
              </a:lnSpc>
              <a:spcBef>
                <a:spcPts val="0"/>
              </a:spcBef>
              <a:spcAft>
                <a:spcPts val="0"/>
              </a:spcAft>
              <a:buClr>
                <a:schemeClr val="dk1"/>
              </a:buClr>
              <a:buSzPts val="1100"/>
              <a:buFont typeface="Montserrat"/>
              <a:buChar char="○"/>
            </a:pPr>
            <a:r>
              <a:rPr lang="en-GB" sz="1100">
                <a:solidFill>
                  <a:schemeClr val="dk1"/>
                </a:solidFill>
                <a:latin typeface="Montserrat"/>
                <a:ea typeface="Montserrat"/>
                <a:cs typeface="Montserrat"/>
                <a:sym typeface="Montserrat"/>
              </a:rPr>
              <a:t>Send SMS/MMS with text or resume</a:t>
            </a:r>
            <a:endParaRPr sz="1100">
              <a:solidFill>
                <a:schemeClr val="dk1"/>
              </a:solidFill>
              <a:latin typeface="Montserrat"/>
              <a:ea typeface="Montserrat"/>
              <a:cs typeface="Montserrat"/>
              <a:sym typeface="Montserrat"/>
            </a:endParaRPr>
          </a:p>
          <a:p>
            <a:pPr indent="-298450" lvl="0" marL="457200" rtl="0" algn="just">
              <a:lnSpc>
                <a:spcPct val="100000"/>
              </a:lnSpc>
              <a:spcBef>
                <a:spcPts val="0"/>
              </a:spcBef>
              <a:spcAft>
                <a:spcPts val="0"/>
              </a:spcAft>
              <a:buClr>
                <a:schemeClr val="dk1"/>
              </a:buClr>
              <a:buSzPts val="1100"/>
              <a:buChar char="●"/>
            </a:pPr>
            <a:r>
              <a:rPr b="1" lang="en-GB" sz="1100">
                <a:solidFill>
                  <a:schemeClr val="dk1"/>
                </a:solidFill>
                <a:latin typeface="Montserrat"/>
                <a:ea typeface="Montserrat"/>
                <a:cs typeface="Montserrat"/>
                <a:sym typeface="Montserrat"/>
              </a:rPr>
              <a:t>Twilio </a:t>
            </a:r>
            <a:r>
              <a:rPr lang="en-GB" sz="1100">
                <a:solidFill>
                  <a:schemeClr val="dk1"/>
                </a:solidFill>
                <a:latin typeface="Montserrat"/>
                <a:ea typeface="Montserrat"/>
                <a:cs typeface="Montserrat"/>
                <a:sym typeface="Montserrat"/>
              </a:rPr>
              <a:t>handles call routing, transcription, and SMS</a:t>
            </a:r>
            <a:endParaRPr sz="1100">
              <a:solidFill>
                <a:schemeClr val="dk1"/>
              </a:solidFill>
              <a:latin typeface="Montserrat"/>
              <a:ea typeface="Montserrat"/>
              <a:cs typeface="Montserrat"/>
              <a:sym typeface="Montserrat"/>
            </a:endParaRPr>
          </a:p>
          <a:p>
            <a:pPr indent="-298450" lvl="0" marL="457200" rtl="0" algn="just">
              <a:lnSpc>
                <a:spcPct val="100000"/>
              </a:lnSpc>
              <a:spcBef>
                <a:spcPts val="0"/>
              </a:spcBef>
              <a:spcAft>
                <a:spcPts val="1200"/>
              </a:spcAft>
              <a:buClr>
                <a:schemeClr val="dk1"/>
              </a:buClr>
              <a:buSzPts val="1100"/>
              <a:buFont typeface="Montserrat"/>
              <a:buChar char="●"/>
            </a:pPr>
            <a:r>
              <a:rPr lang="en-GB" sz="1100">
                <a:solidFill>
                  <a:schemeClr val="dk1"/>
                </a:solidFill>
                <a:latin typeface="Montserrat"/>
                <a:ea typeface="Montserrat"/>
                <a:cs typeface="Montserrat"/>
                <a:sym typeface="Montserrat"/>
              </a:rPr>
              <a:t>Parsed inputs are sent to backend for processing</a:t>
            </a:r>
            <a:endParaRPr sz="1100">
              <a:solidFill>
                <a:schemeClr val="dk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g34873ab7600_7_6"/>
          <p:cNvPicPr preferRelativeResize="0"/>
          <p:nvPr/>
        </p:nvPicPr>
        <p:blipFill rotWithShape="1">
          <a:blip r:embed="rId3">
            <a:alphaModFix/>
          </a:blip>
          <a:srcRect b="0" l="0" r="0" t="0"/>
          <a:stretch/>
        </p:blipFill>
        <p:spPr>
          <a:xfrm>
            <a:off x="0" y="0"/>
            <a:ext cx="9144003" cy="5143490"/>
          </a:xfrm>
          <a:prstGeom prst="rect">
            <a:avLst/>
          </a:prstGeom>
          <a:noFill/>
          <a:ln>
            <a:noFill/>
          </a:ln>
        </p:spPr>
      </p:pic>
      <p:pic>
        <p:nvPicPr>
          <p:cNvPr id="198" name="Google Shape;198;g34873ab7600_7_6"/>
          <p:cNvPicPr preferRelativeResize="0"/>
          <p:nvPr/>
        </p:nvPicPr>
        <p:blipFill>
          <a:blip r:embed="rId4">
            <a:alphaModFix amt="20000"/>
          </a:blip>
          <a:stretch>
            <a:fillRect/>
          </a:stretch>
        </p:blipFill>
        <p:spPr>
          <a:xfrm>
            <a:off x="12125" y="569925"/>
            <a:ext cx="9108000" cy="4507051"/>
          </a:xfrm>
          <a:prstGeom prst="rect">
            <a:avLst/>
          </a:prstGeom>
          <a:noFill/>
          <a:ln>
            <a:noFill/>
          </a:ln>
        </p:spPr>
      </p:pic>
      <p:sp>
        <p:nvSpPr>
          <p:cNvPr id="199" name="Google Shape;199;g34873ab7600_7_6"/>
          <p:cNvSpPr txBox="1"/>
          <p:nvPr/>
        </p:nvSpPr>
        <p:spPr>
          <a:xfrm>
            <a:off x="355700" y="772025"/>
            <a:ext cx="8367300" cy="426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GB" sz="1100">
                <a:solidFill>
                  <a:schemeClr val="dk1"/>
                </a:solidFill>
                <a:latin typeface="Montserrat"/>
                <a:ea typeface="Montserrat"/>
                <a:cs typeface="Montserrat"/>
                <a:sym typeface="Montserrat"/>
              </a:rPr>
              <a:t>4</a:t>
            </a:r>
            <a:r>
              <a:rPr b="1" lang="en-GB" sz="1100">
                <a:solidFill>
                  <a:schemeClr val="dk1"/>
                </a:solidFill>
                <a:latin typeface="Montserrat"/>
                <a:ea typeface="Montserrat"/>
                <a:cs typeface="Montserrat"/>
                <a:sym typeface="Montserrat"/>
              </a:rPr>
              <a:t>. Analysing Resume using AI</a:t>
            </a:r>
            <a:endParaRPr b="1" sz="1100">
              <a:solidFill>
                <a:schemeClr val="dk1"/>
              </a:solidFill>
              <a:latin typeface="Montserrat"/>
              <a:ea typeface="Montserrat"/>
              <a:cs typeface="Montserrat"/>
              <a:sym typeface="Montserrat"/>
            </a:endParaRPr>
          </a:p>
          <a:p>
            <a:pPr indent="-298450" lvl="0" marL="457200" rtl="0" algn="l">
              <a:lnSpc>
                <a:spcPct val="115000"/>
              </a:lnSpc>
              <a:spcBef>
                <a:spcPts val="1200"/>
              </a:spcBef>
              <a:spcAft>
                <a:spcPts val="0"/>
              </a:spcAft>
              <a:buClr>
                <a:schemeClr val="dk1"/>
              </a:buClr>
              <a:buSzPts val="1100"/>
              <a:buChar char="●"/>
            </a:pPr>
            <a:r>
              <a:rPr lang="en-GB" sz="1100">
                <a:solidFill>
                  <a:schemeClr val="dk1"/>
                </a:solidFill>
                <a:latin typeface="Montserrat"/>
                <a:ea typeface="Montserrat"/>
                <a:cs typeface="Montserrat"/>
                <a:sym typeface="Montserrat"/>
              </a:rPr>
              <a:t>Uses </a:t>
            </a:r>
            <a:r>
              <a:rPr b="1" lang="en-GB" sz="1100">
                <a:solidFill>
                  <a:schemeClr val="dk1"/>
                </a:solidFill>
                <a:latin typeface="Montserrat"/>
                <a:ea typeface="Montserrat"/>
                <a:cs typeface="Montserrat"/>
                <a:sym typeface="Montserrat"/>
              </a:rPr>
              <a:t>pdfplumber </a:t>
            </a:r>
            <a:r>
              <a:rPr lang="en-GB" sz="1100">
                <a:solidFill>
                  <a:schemeClr val="dk1"/>
                </a:solidFill>
                <a:latin typeface="Montserrat"/>
                <a:ea typeface="Montserrat"/>
                <a:cs typeface="Montserrat"/>
                <a:sym typeface="Montserrat"/>
              </a:rPr>
              <a:t>to extract data from the Resume.</a:t>
            </a:r>
            <a:endParaRPr sz="1100">
              <a:solidFill>
                <a:schemeClr val="dk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latin typeface="Montserrat"/>
                <a:ea typeface="Montserrat"/>
                <a:cs typeface="Montserrat"/>
                <a:sym typeface="Montserrat"/>
              </a:rPr>
              <a:t>Which is then given to </a:t>
            </a:r>
            <a:r>
              <a:rPr b="1" lang="en-GB" sz="1100">
                <a:solidFill>
                  <a:schemeClr val="dk1"/>
                </a:solidFill>
                <a:latin typeface="Montserrat"/>
                <a:ea typeface="Montserrat"/>
                <a:cs typeface="Montserrat"/>
                <a:sym typeface="Montserrat"/>
              </a:rPr>
              <a:t>AI model</a:t>
            </a:r>
            <a:r>
              <a:rPr lang="en-GB" sz="1100">
                <a:solidFill>
                  <a:schemeClr val="dk1"/>
                </a:solidFill>
                <a:latin typeface="Montserrat"/>
                <a:ea typeface="Montserrat"/>
                <a:cs typeface="Montserrat"/>
                <a:sym typeface="Montserrat"/>
              </a:rPr>
              <a:t> to extract Technical skills, Soft skills, Work experience and Education.</a:t>
            </a:r>
            <a:endParaRPr sz="11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None/>
            </a:pPr>
            <a:r>
              <a:rPr b="1" lang="en-GB" sz="1100">
                <a:solidFill>
                  <a:schemeClr val="dk1"/>
                </a:solidFill>
                <a:latin typeface="Montserrat"/>
                <a:ea typeface="Montserrat"/>
                <a:cs typeface="Montserrat"/>
                <a:sym typeface="Montserrat"/>
              </a:rPr>
              <a:t>5. Skill Gap Analyzer &amp; Job Finder:</a:t>
            </a:r>
            <a:r>
              <a:rPr lang="en-GB" sz="1100">
                <a:solidFill>
                  <a:schemeClr val="dk1"/>
                </a:solidFill>
                <a:latin typeface="Montserrat"/>
                <a:ea typeface="Montserrat"/>
                <a:cs typeface="Montserrat"/>
                <a:sym typeface="Montserrat"/>
              </a:rPr>
              <a:t> Uses </a:t>
            </a:r>
            <a:r>
              <a:rPr b="1" lang="en-GB" sz="1100">
                <a:solidFill>
                  <a:schemeClr val="dk1"/>
                </a:solidFill>
                <a:latin typeface="Montserrat"/>
                <a:ea typeface="Montserrat"/>
                <a:cs typeface="Montserrat"/>
                <a:sym typeface="Montserrat"/>
              </a:rPr>
              <a:t>Llama </a:t>
            </a:r>
            <a:r>
              <a:rPr lang="en-GB" sz="1100">
                <a:solidFill>
                  <a:schemeClr val="dk1"/>
                </a:solidFill>
                <a:latin typeface="Montserrat"/>
                <a:ea typeface="Montserrat"/>
                <a:cs typeface="Montserrat"/>
                <a:sym typeface="Montserrat"/>
              </a:rPr>
              <a:t>model by Meta to compare the skills and job description and find skill gaps along with relevant jobs.</a:t>
            </a:r>
            <a:endParaRPr sz="900">
              <a:solidFill>
                <a:schemeClr val="dk1"/>
              </a:solidFill>
              <a:latin typeface="Montserrat"/>
              <a:ea typeface="Montserrat"/>
              <a:cs typeface="Montserrat"/>
              <a:sym typeface="Montserrat"/>
            </a:endParaRPr>
          </a:p>
          <a:p>
            <a:pPr indent="0" lvl="0" marL="0" rtl="0" algn="l">
              <a:lnSpc>
                <a:spcPct val="138000"/>
              </a:lnSpc>
              <a:spcBef>
                <a:spcPts val="1200"/>
              </a:spcBef>
              <a:spcAft>
                <a:spcPts val="0"/>
              </a:spcAft>
              <a:buNone/>
            </a:pPr>
            <a:r>
              <a:rPr b="1" lang="en-GB" sz="1100">
                <a:solidFill>
                  <a:schemeClr val="dk1"/>
                </a:solidFill>
                <a:latin typeface="Montserrat"/>
                <a:ea typeface="Montserrat"/>
                <a:cs typeface="Montserrat"/>
                <a:sym typeface="Montserrat"/>
              </a:rPr>
              <a:t>6. Course &amp; Exam Generator</a:t>
            </a:r>
            <a:endParaRPr b="1" sz="1100">
              <a:solidFill>
                <a:schemeClr val="dk1"/>
              </a:solidFill>
              <a:latin typeface="Montserrat"/>
              <a:ea typeface="Montserrat"/>
              <a:cs typeface="Montserrat"/>
              <a:sym typeface="Montserrat"/>
            </a:endParaRPr>
          </a:p>
          <a:p>
            <a:pPr indent="-298450" lvl="0" marL="457200" rtl="0" algn="l">
              <a:lnSpc>
                <a:spcPct val="115000"/>
              </a:lnSpc>
              <a:spcBef>
                <a:spcPts val="200"/>
              </a:spcBef>
              <a:spcAft>
                <a:spcPts val="0"/>
              </a:spcAft>
              <a:buClr>
                <a:schemeClr val="dk1"/>
              </a:buClr>
              <a:buSzPts val="1100"/>
              <a:buChar char="●"/>
            </a:pPr>
            <a:r>
              <a:rPr lang="en-GB" sz="1100">
                <a:solidFill>
                  <a:schemeClr val="dk1"/>
                </a:solidFill>
                <a:latin typeface="Montserrat"/>
                <a:ea typeface="Montserrat"/>
                <a:cs typeface="Montserrat"/>
                <a:sym typeface="Montserrat"/>
              </a:rPr>
              <a:t>Uses </a:t>
            </a:r>
            <a:r>
              <a:rPr b="1" lang="en-GB" sz="1100">
                <a:solidFill>
                  <a:schemeClr val="dk1"/>
                </a:solidFill>
                <a:latin typeface="Montserrat"/>
                <a:ea typeface="Montserrat"/>
                <a:cs typeface="Montserrat"/>
                <a:sym typeface="Montserrat"/>
              </a:rPr>
              <a:t>AI mode</a:t>
            </a:r>
            <a:r>
              <a:rPr lang="en-GB" sz="1100">
                <a:solidFill>
                  <a:schemeClr val="dk1"/>
                </a:solidFill>
                <a:latin typeface="Montserrat"/>
                <a:ea typeface="Montserrat"/>
                <a:cs typeface="Montserrat"/>
                <a:sym typeface="Montserrat"/>
              </a:rPr>
              <a:t>l by Meta to:</a:t>
            </a:r>
            <a:endParaRPr sz="1100">
              <a:solidFill>
                <a:schemeClr val="dk1"/>
              </a:solidFill>
              <a:latin typeface="Montserrat"/>
              <a:ea typeface="Montserrat"/>
              <a:cs typeface="Montserrat"/>
              <a:sym typeface="Montserrat"/>
            </a:endParaRPr>
          </a:p>
          <a:p>
            <a:pPr indent="-298450" lvl="1" marL="914400" rtl="0" algn="l">
              <a:lnSpc>
                <a:spcPct val="115000"/>
              </a:lnSpc>
              <a:spcBef>
                <a:spcPts val="0"/>
              </a:spcBef>
              <a:spcAft>
                <a:spcPts val="0"/>
              </a:spcAft>
              <a:buClr>
                <a:schemeClr val="dk1"/>
              </a:buClr>
              <a:buSzPts val="1100"/>
              <a:buChar char="○"/>
            </a:pPr>
            <a:r>
              <a:rPr lang="en-GB" sz="1100">
                <a:solidFill>
                  <a:schemeClr val="dk1"/>
                </a:solidFill>
                <a:latin typeface="Montserrat"/>
                <a:ea typeface="Montserrat"/>
                <a:cs typeface="Montserrat"/>
                <a:sym typeface="Montserrat"/>
              </a:rPr>
              <a:t>Generate personalised crash courses (</a:t>
            </a:r>
            <a:r>
              <a:rPr b="1" lang="en-GB" sz="1100">
                <a:solidFill>
                  <a:schemeClr val="dk1"/>
                </a:solidFill>
                <a:latin typeface="Montserrat"/>
                <a:ea typeface="Montserrat"/>
                <a:cs typeface="Montserrat"/>
                <a:sym typeface="Montserrat"/>
              </a:rPr>
              <a:t>content</a:t>
            </a:r>
            <a:r>
              <a:rPr lang="en-GB" sz="1100">
                <a:solidFill>
                  <a:schemeClr val="dk1"/>
                </a:solidFill>
                <a:latin typeface="Montserrat"/>
                <a:ea typeface="Montserrat"/>
                <a:cs typeface="Montserrat"/>
                <a:sym typeface="Montserrat"/>
              </a:rPr>
              <a:t>, </a:t>
            </a:r>
            <a:r>
              <a:rPr b="1" lang="en-GB" sz="1100">
                <a:solidFill>
                  <a:schemeClr val="dk1"/>
                </a:solidFill>
                <a:latin typeface="Montserrat"/>
                <a:ea typeface="Montserrat"/>
                <a:cs typeface="Montserrat"/>
                <a:sym typeface="Montserrat"/>
              </a:rPr>
              <a:t>quizzes</a:t>
            </a:r>
            <a:r>
              <a:rPr lang="en-GB"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298450" lvl="1" marL="914400" rtl="0" algn="l">
              <a:lnSpc>
                <a:spcPct val="115000"/>
              </a:lnSpc>
              <a:spcBef>
                <a:spcPts val="0"/>
              </a:spcBef>
              <a:spcAft>
                <a:spcPts val="0"/>
              </a:spcAft>
              <a:buClr>
                <a:schemeClr val="dk1"/>
              </a:buClr>
              <a:buSzPts val="1100"/>
              <a:buChar char="○"/>
            </a:pPr>
            <a:r>
              <a:rPr lang="en-GB" sz="1100">
                <a:solidFill>
                  <a:schemeClr val="dk1"/>
                </a:solidFill>
                <a:latin typeface="Montserrat"/>
                <a:ea typeface="Montserrat"/>
                <a:cs typeface="Montserrat"/>
                <a:sym typeface="Montserrat"/>
              </a:rPr>
              <a:t>Create a tailored </a:t>
            </a:r>
            <a:r>
              <a:rPr b="1" lang="en-GB" sz="1100">
                <a:solidFill>
                  <a:schemeClr val="dk1"/>
                </a:solidFill>
                <a:latin typeface="Montserrat"/>
                <a:ea typeface="Montserrat"/>
                <a:cs typeface="Montserrat"/>
                <a:sym typeface="Montserrat"/>
              </a:rPr>
              <a:t>AI-generated</a:t>
            </a:r>
            <a:r>
              <a:rPr lang="en-GB" sz="1100">
                <a:solidFill>
                  <a:schemeClr val="dk1"/>
                </a:solidFill>
                <a:latin typeface="Montserrat"/>
                <a:ea typeface="Montserrat"/>
                <a:cs typeface="Montserrat"/>
                <a:sym typeface="Montserrat"/>
              </a:rPr>
              <a:t> exam at the end</a:t>
            </a:r>
            <a:endParaRPr sz="1100">
              <a:solidFill>
                <a:schemeClr val="dk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Font typeface="Montserrat"/>
              <a:buChar char="●"/>
            </a:pPr>
            <a:r>
              <a:rPr lang="en-GB" sz="1100">
                <a:solidFill>
                  <a:schemeClr val="dk1"/>
                </a:solidFill>
                <a:latin typeface="Montserrat"/>
                <a:ea typeface="Montserrat"/>
                <a:cs typeface="Montserrat"/>
                <a:sym typeface="Montserrat"/>
              </a:rPr>
              <a:t>Generates certificates based on their </a:t>
            </a:r>
            <a:r>
              <a:rPr b="1" lang="en-GB" sz="1100">
                <a:solidFill>
                  <a:schemeClr val="dk1"/>
                </a:solidFill>
                <a:latin typeface="Montserrat"/>
                <a:ea typeface="Montserrat"/>
                <a:cs typeface="Montserrat"/>
                <a:sym typeface="Montserrat"/>
              </a:rPr>
              <a:t>certification </a:t>
            </a:r>
            <a:r>
              <a:rPr lang="en-GB" sz="1100">
                <a:solidFill>
                  <a:schemeClr val="dk1"/>
                </a:solidFill>
                <a:latin typeface="Montserrat"/>
                <a:ea typeface="Montserrat"/>
                <a:cs typeface="Montserrat"/>
                <a:sym typeface="Montserrat"/>
              </a:rPr>
              <a:t>course test result.</a:t>
            </a:r>
            <a:endParaRPr sz="11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38000"/>
              </a:lnSpc>
              <a:spcBef>
                <a:spcPts val="1400"/>
              </a:spcBef>
              <a:spcAft>
                <a:spcPts val="0"/>
              </a:spcAft>
              <a:buClr>
                <a:schemeClr val="dk1"/>
              </a:buClr>
              <a:buSzPts val="1100"/>
              <a:buFont typeface="Arial"/>
              <a:buNone/>
            </a:pPr>
            <a:r>
              <a:rPr b="1" lang="en-GB" sz="1300">
                <a:solidFill>
                  <a:schemeClr val="dk1"/>
                </a:solidFill>
                <a:latin typeface="Montserrat"/>
                <a:ea typeface="Montserrat"/>
                <a:cs typeface="Montserrat"/>
                <a:sym typeface="Montserrat"/>
              </a:rPr>
              <a:t>Conclusion</a:t>
            </a:r>
            <a:endParaRPr b="1" sz="1300">
              <a:solidFill>
                <a:schemeClr val="dk1"/>
              </a:solidFill>
              <a:latin typeface="Montserrat"/>
              <a:ea typeface="Montserrat"/>
              <a:cs typeface="Montserrat"/>
              <a:sym typeface="Montserrat"/>
            </a:endParaRPr>
          </a:p>
          <a:p>
            <a:pPr indent="0" lvl="0" marL="0" rtl="0" algn="l">
              <a:lnSpc>
                <a:spcPct val="138000"/>
              </a:lnSpc>
              <a:spcBef>
                <a:spcPts val="120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This architecture ensures high scalability, accessibility, and personalization. Whether a user is online, offline, or using SMS/voice, they can seamlessly access AI-driven job recommendations, upskill, and earn credentials—all from a single integrated ecosystem.</a:t>
            </a:r>
            <a:endParaRPr sz="1100">
              <a:solidFill>
                <a:schemeClr val="dk1"/>
              </a:solidFill>
              <a:latin typeface="Montserrat"/>
              <a:ea typeface="Montserrat"/>
              <a:cs typeface="Montserrat"/>
              <a:sym typeface="Montserrat"/>
            </a:endParaRPr>
          </a:p>
          <a:p>
            <a:pPr indent="0" lvl="0" marL="0" rtl="0" algn="l">
              <a:lnSpc>
                <a:spcPct val="115000"/>
              </a:lnSpc>
              <a:spcBef>
                <a:spcPts val="1200"/>
              </a:spcBef>
              <a:spcAft>
                <a:spcPts val="120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11"/>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205" name="Google Shape;205;p11"/>
          <p:cNvSpPr txBox="1"/>
          <p:nvPr/>
        </p:nvSpPr>
        <p:spPr>
          <a:xfrm>
            <a:off x="0" y="543825"/>
            <a:ext cx="9144000" cy="603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n-GB" sz="1500" u="none" cap="none" strike="noStrike">
                <a:solidFill>
                  <a:schemeClr val="dk1"/>
                </a:solidFill>
                <a:latin typeface="Montserrat SemiBold"/>
                <a:ea typeface="Montserrat SemiBold"/>
                <a:cs typeface="Montserrat SemiBold"/>
                <a:sym typeface="Montserrat SemiBold"/>
              </a:rPr>
              <a:t>Provide a high-level architecture diagram or a use-case diagram of your proposed solution</a:t>
            </a:r>
            <a:endParaRPr b="0" i="0" sz="1500" u="none" cap="none" strike="noStrike">
              <a:solidFill>
                <a:srgbClr val="616161"/>
              </a:solidFill>
              <a:latin typeface="Montserrat SemiBold"/>
              <a:ea typeface="Montserrat SemiBold"/>
              <a:cs typeface="Montserrat SemiBold"/>
              <a:sym typeface="Montserrat SemiBold"/>
            </a:endParaRPr>
          </a:p>
        </p:txBody>
      </p:sp>
      <p:grpSp>
        <p:nvGrpSpPr>
          <p:cNvPr id="206" name="Google Shape;206;p11"/>
          <p:cNvGrpSpPr/>
          <p:nvPr/>
        </p:nvGrpSpPr>
        <p:grpSpPr>
          <a:xfrm>
            <a:off x="2457871" y="865920"/>
            <a:ext cx="4228242" cy="4166201"/>
            <a:chOff x="2503850" y="893125"/>
            <a:chExt cx="4135200" cy="4143000"/>
          </a:xfrm>
        </p:grpSpPr>
        <p:sp>
          <p:nvSpPr>
            <p:cNvPr id="207" name="Google Shape;207;p11"/>
            <p:cNvSpPr/>
            <p:nvPr/>
          </p:nvSpPr>
          <p:spPr>
            <a:xfrm>
              <a:off x="2503850" y="893125"/>
              <a:ext cx="4135200" cy="4143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8" name="Google Shape;208;p11"/>
            <p:cNvPicPr preferRelativeResize="0"/>
            <p:nvPr/>
          </p:nvPicPr>
          <p:blipFill>
            <a:blip r:embed="rId4">
              <a:alphaModFix/>
            </a:blip>
            <a:stretch>
              <a:fillRect/>
            </a:stretch>
          </p:blipFill>
          <p:spPr>
            <a:xfrm>
              <a:off x="2524650" y="910425"/>
              <a:ext cx="4094700" cy="4094700"/>
            </a:xfrm>
            <a:prstGeom prst="rect">
              <a:avLst/>
            </a:prstGeom>
            <a:noFill/>
            <a:ln>
              <a:noFill/>
            </a:ln>
          </p:spPr>
        </p:pic>
      </p:grpSp>
      <p:pic>
        <p:nvPicPr>
          <p:cNvPr id="209" name="Google Shape;209;p11"/>
          <p:cNvPicPr preferRelativeResize="0"/>
          <p:nvPr/>
        </p:nvPicPr>
        <p:blipFill rotWithShape="1">
          <a:blip r:embed="rId5">
            <a:alphaModFix/>
          </a:blip>
          <a:srcRect b="0" l="44460" r="14940" t="0"/>
          <a:stretch/>
        </p:blipFill>
        <p:spPr>
          <a:xfrm>
            <a:off x="42100" y="2626250"/>
            <a:ext cx="1302401" cy="2405875"/>
          </a:xfrm>
          <a:prstGeom prst="rect">
            <a:avLst/>
          </a:prstGeom>
          <a:noFill/>
          <a:ln>
            <a:noFill/>
          </a:ln>
        </p:spPr>
      </p:pic>
      <p:pic>
        <p:nvPicPr>
          <p:cNvPr id="210" name="Google Shape;210;p11"/>
          <p:cNvPicPr preferRelativeResize="0"/>
          <p:nvPr/>
        </p:nvPicPr>
        <p:blipFill>
          <a:blip r:embed="rId6">
            <a:alphaModFix/>
          </a:blip>
          <a:stretch>
            <a:fillRect/>
          </a:stretch>
        </p:blipFill>
        <p:spPr>
          <a:xfrm>
            <a:off x="7282725" y="2450838"/>
            <a:ext cx="1771650" cy="2581275"/>
          </a:xfrm>
          <a:prstGeom prst="rect">
            <a:avLst/>
          </a:prstGeom>
          <a:noFill/>
          <a:ln>
            <a:noFill/>
          </a:ln>
        </p:spPr>
      </p:pic>
      <p:pic>
        <p:nvPicPr>
          <p:cNvPr id="211" name="Google Shape;211;p11"/>
          <p:cNvPicPr preferRelativeResize="0"/>
          <p:nvPr/>
        </p:nvPicPr>
        <p:blipFill>
          <a:blip r:embed="rId7">
            <a:alphaModFix/>
          </a:blip>
          <a:stretch>
            <a:fillRect/>
          </a:stretch>
        </p:blipFill>
        <p:spPr>
          <a:xfrm>
            <a:off x="8057700" y="1967850"/>
            <a:ext cx="603900" cy="603900"/>
          </a:xfrm>
          <a:prstGeom prst="rect">
            <a:avLst/>
          </a:prstGeom>
          <a:noFill/>
          <a:ln>
            <a:noFill/>
          </a:ln>
        </p:spPr>
      </p:pic>
      <p:pic>
        <p:nvPicPr>
          <p:cNvPr id="212" name="Google Shape;212;p11"/>
          <p:cNvPicPr preferRelativeResize="0"/>
          <p:nvPr/>
        </p:nvPicPr>
        <p:blipFill>
          <a:blip r:embed="rId8">
            <a:alphaModFix/>
          </a:blip>
          <a:stretch>
            <a:fillRect/>
          </a:stretch>
        </p:blipFill>
        <p:spPr>
          <a:xfrm>
            <a:off x="283238" y="2061625"/>
            <a:ext cx="820125" cy="820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12"/>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218" name="Google Shape;218;p12"/>
          <p:cNvSpPr txBox="1"/>
          <p:nvPr/>
        </p:nvSpPr>
        <p:spPr>
          <a:xfrm>
            <a:off x="311700" y="592375"/>
            <a:ext cx="8658300" cy="553500"/>
          </a:xfrm>
          <a:prstGeom prst="rect">
            <a:avLst/>
          </a:prstGeom>
          <a:noFill/>
          <a:ln>
            <a:noFill/>
          </a:ln>
        </p:spPr>
        <p:txBody>
          <a:bodyPr anchorCtr="0" anchor="t" bIns="91425" lIns="91425" spcFirstLastPara="1" rIns="91425" wrap="square" tIns="91425">
            <a:noAutofit/>
          </a:bodyPr>
          <a:lstStyle/>
          <a:p>
            <a:pPr indent="0" lvl="0" marL="0" marR="0" rtl="0" algn="l">
              <a:lnSpc>
                <a:spcPct val="95000"/>
              </a:lnSpc>
              <a:spcBef>
                <a:spcPts val="0"/>
              </a:spcBef>
              <a:spcAft>
                <a:spcPts val="0"/>
              </a:spcAft>
              <a:buClr>
                <a:srgbClr val="000000"/>
              </a:buClr>
              <a:buSzPts val="825"/>
              <a:buFont typeface="Arial"/>
              <a:buNone/>
            </a:pPr>
            <a:r>
              <a:rPr b="0" i="0" lang="en-GB" sz="1325" u="none" cap="none" strike="noStrike">
                <a:solidFill>
                  <a:schemeClr val="dk1"/>
                </a:solidFill>
                <a:latin typeface="Montserrat SemiBold"/>
                <a:ea typeface="Montserrat SemiBold"/>
                <a:cs typeface="Montserrat SemiBold"/>
                <a:sym typeface="Montserrat SemiBold"/>
              </a:rPr>
              <a:t>Please share the wireframes/Mock diagrams of the proposed solution (optional)</a:t>
            </a:r>
            <a:endParaRPr b="0" i="0" sz="1325" u="none" cap="none" strike="noStrike">
              <a:solidFill>
                <a:srgbClr val="616161"/>
              </a:solidFill>
              <a:latin typeface="Montserrat SemiBold"/>
              <a:ea typeface="Montserrat SemiBold"/>
              <a:cs typeface="Montserrat SemiBold"/>
              <a:sym typeface="Montserrat SemiBold"/>
            </a:endParaRPr>
          </a:p>
        </p:txBody>
      </p:sp>
      <p:grpSp>
        <p:nvGrpSpPr>
          <p:cNvPr id="219" name="Google Shape;219;p12"/>
          <p:cNvGrpSpPr/>
          <p:nvPr/>
        </p:nvGrpSpPr>
        <p:grpSpPr>
          <a:xfrm>
            <a:off x="2102322" y="852112"/>
            <a:ext cx="4939355" cy="4183759"/>
            <a:chOff x="2105900" y="881250"/>
            <a:chExt cx="4935900" cy="4227300"/>
          </a:xfrm>
        </p:grpSpPr>
        <p:sp>
          <p:nvSpPr>
            <p:cNvPr id="220" name="Google Shape;220;p12"/>
            <p:cNvSpPr/>
            <p:nvPr/>
          </p:nvSpPr>
          <p:spPr>
            <a:xfrm>
              <a:off x="2105900" y="881250"/>
              <a:ext cx="4935900" cy="4227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1" name="Google Shape;221;p12"/>
            <p:cNvPicPr preferRelativeResize="0"/>
            <p:nvPr/>
          </p:nvPicPr>
          <p:blipFill rotWithShape="1">
            <a:blip r:embed="rId4">
              <a:alphaModFix/>
            </a:blip>
            <a:srcRect b="3065" l="8192" r="17864" t="2021"/>
            <a:stretch/>
          </p:blipFill>
          <p:spPr>
            <a:xfrm>
              <a:off x="2117175" y="887775"/>
              <a:ext cx="4909651" cy="4201201"/>
            </a:xfrm>
            <a:prstGeom prst="rect">
              <a:avLst/>
            </a:prstGeom>
            <a:noFill/>
            <a:ln>
              <a:noFill/>
            </a:ln>
          </p:spPr>
        </p:pic>
      </p:grpSp>
      <p:pic>
        <p:nvPicPr>
          <p:cNvPr id="222" name="Google Shape;222;p12"/>
          <p:cNvPicPr preferRelativeResize="0"/>
          <p:nvPr/>
        </p:nvPicPr>
        <p:blipFill>
          <a:blip r:embed="rId5">
            <a:alphaModFix/>
          </a:blip>
          <a:stretch>
            <a:fillRect/>
          </a:stretch>
        </p:blipFill>
        <p:spPr>
          <a:xfrm>
            <a:off x="44950" y="2641975"/>
            <a:ext cx="2232650" cy="2393900"/>
          </a:xfrm>
          <a:prstGeom prst="rect">
            <a:avLst/>
          </a:prstGeom>
          <a:noFill/>
          <a:ln>
            <a:noFill/>
          </a:ln>
        </p:spPr>
      </p:pic>
      <p:pic>
        <p:nvPicPr>
          <p:cNvPr id="223" name="Google Shape;223;p12"/>
          <p:cNvPicPr preferRelativeResize="0"/>
          <p:nvPr/>
        </p:nvPicPr>
        <p:blipFill>
          <a:blip r:embed="rId6">
            <a:alphaModFix/>
          </a:blip>
          <a:stretch>
            <a:fillRect/>
          </a:stretch>
        </p:blipFill>
        <p:spPr>
          <a:xfrm>
            <a:off x="7600548" y="2893150"/>
            <a:ext cx="1454800" cy="2138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13"/>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229" name="Google Shape;229;p13"/>
          <p:cNvSpPr txBox="1"/>
          <p:nvPr/>
        </p:nvSpPr>
        <p:spPr>
          <a:xfrm>
            <a:off x="311700" y="716275"/>
            <a:ext cx="8520600" cy="8058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500"/>
              <a:buFont typeface="Arial"/>
              <a:buNone/>
            </a:pPr>
            <a:r>
              <a:rPr b="0" i="0" lang="en-GB" sz="1500" u="none" cap="none" strike="noStrike">
                <a:solidFill>
                  <a:schemeClr val="dk1"/>
                </a:solidFill>
                <a:latin typeface="Montserrat SemiBold"/>
                <a:ea typeface="Montserrat SemiBold"/>
                <a:cs typeface="Montserrat SemiBold"/>
                <a:sym typeface="Montserrat SemiBold"/>
              </a:rPr>
              <a:t>What datasets will your solution use? Are they publicly available, synthetic, or user-generated?</a:t>
            </a:r>
            <a:endParaRPr b="0" i="0" sz="1500" u="none" cap="none" strike="noStrike">
              <a:solidFill>
                <a:srgbClr val="616161"/>
              </a:solidFill>
              <a:latin typeface="Montserrat SemiBold"/>
              <a:ea typeface="Montserrat SemiBold"/>
              <a:cs typeface="Montserrat SemiBold"/>
              <a:sym typeface="Montserrat SemiBold"/>
            </a:endParaRPr>
          </a:p>
        </p:txBody>
      </p:sp>
      <p:pic>
        <p:nvPicPr>
          <p:cNvPr id="230" name="Google Shape;230;p13"/>
          <p:cNvPicPr preferRelativeResize="0"/>
          <p:nvPr/>
        </p:nvPicPr>
        <p:blipFill rotWithShape="1">
          <a:blip r:embed="rId4">
            <a:alphaModFix/>
          </a:blip>
          <a:srcRect b="0" l="0" r="0" t="9999"/>
          <a:stretch/>
        </p:blipFill>
        <p:spPr>
          <a:xfrm>
            <a:off x="962144" y="1386000"/>
            <a:ext cx="7219708" cy="3378851"/>
          </a:xfrm>
          <a:prstGeom prst="rect">
            <a:avLst/>
          </a:prstGeom>
          <a:noFill/>
          <a:ln>
            <a:noFill/>
          </a:ln>
        </p:spPr>
      </p:pic>
      <p:sp>
        <p:nvSpPr>
          <p:cNvPr id="231" name="Google Shape;231;p13"/>
          <p:cNvSpPr txBox="1"/>
          <p:nvPr/>
        </p:nvSpPr>
        <p:spPr>
          <a:xfrm>
            <a:off x="3496950" y="4705500"/>
            <a:ext cx="2150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No ML datasets are being used.*</a:t>
            </a:r>
            <a:endParaRPr sz="900">
              <a:solidFill>
                <a:schemeClr val="dk1"/>
              </a:solidFill>
            </a:endParaRPr>
          </a:p>
        </p:txBody>
      </p:sp>
      <p:pic>
        <p:nvPicPr>
          <p:cNvPr id="232" name="Google Shape;232;p13"/>
          <p:cNvPicPr preferRelativeResize="0"/>
          <p:nvPr/>
        </p:nvPicPr>
        <p:blipFill>
          <a:blip r:embed="rId5">
            <a:alphaModFix amt="30000"/>
          </a:blip>
          <a:stretch>
            <a:fillRect/>
          </a:stretch>
        </p:blipFill>
        <p:spPr>
          <a:xfrm>
            <a:off x="3619500" y="2161288"/>
            <a:ext cx="1905000" cy="1905000"/>
          </a:xfrm>
          <a:prstGeom prst="rect">
            <a:avLst/>
          </a:prstGeom>
          <a:noFill/>
          <a:ln>
            <a:noFill/>
          </a:ln>
        </p:spPr>
      </p:pic>
      <p:sp>
        <p:nvSpPr>
          <p:cNvPr id="233" name="Google Shape;233;p13"/>
          <p:cNvSpPr txBox="1"/>
          <p:nvPr/>
        </p:nvSpPr>
        <p:spPr>
          <a:xfrm>
            <a:off x="3496950" y="1062900"/>
            <a:ext cx="215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rPr>
              <a:t>Using Llama AI Models</a:t>
            </a:r>
            <a:endParaRPr sz="9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15"/>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239" name="Google Shape;239;p15"/>
          <p:cNvSpPr txBox="1"/>
          <p:nvPr/>
        </p:nvSpPr>
        <p:spPr>
          <a:xfrm>
            <a:off x="311700" y="716275"/>
            <a:ext cx="8520600" cy="9570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15000"/>
              </a:lnSpc>
              <a:spcBef>
                <a:spcPts val="0"/>
              </a:spcBef>
              <a:spcAft>
                <a:spcPts val="0"/>
              </a:spcAft>
              <a:buClr>
                <a:srgbClr val="000000"/>
              </a:buClr>
              <a:buSzPts val="1500"/>
              <a:buFont typeface="Arial"/>
              <a:buNone/>
            </a:pPr>
            <a:r>
              <a:rPr b="0" i="0" lang="en-GB" sz="1500" u="none" cap="none" strike="noStrike">
                <a:solidFill>
                  <a:schemeClr val="dk1"/>
                </a:solidFill>
                <a:latin typeface="Montserrat SemiBold"/>
                <a:ea typeface="Montserrat SemiBold"/>
                <a:cs typeface="Montserrat SemiBold"/>
                <a:sym typeface="Montserrat SemiBold"/>
              </a:rPr>
              <a:t>Does your solution require cloud-based computation, or can it work with on-device processing? If cloud-based, how do you plan to address connectivity challenges and cost constraints?</a:t>
            </a:r>
            <a:endParaRPr b="0" i="0" sz="1500" u="none" cap="none" strike="noStrike">
              <a:solidFill>
                <a:srgbClr val="616161"/>
              </a:solidFill>
              <a:latin typeface="Montserrat SemiBold"/>
              <a:ea typeface="Montserrat SemiBold"/>
              <a:cs typeface="Montserrat SemiBold"/>
              <a:sym typeface="Montserrat SemiBold"/>
            </a:endParaRPr>
          </a:p>
        </p:txBody>
      </p:sp>
      <p:sp>
        <p:nvSpPr>
          <p:cNvPr id="240" name="Google Shape;240;p15"/>
          <p:cNvSpPr txBox="1"/>
          <p:nvPr/>
        </p:nvSpPr>
        <p:spPr>
          <a:xfrm>
            <a:off x="311700" y="2007525"/>
            <a:ext cx="8520600" cy="137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lang="en-GB" sz="1300">
                <a:solidFill>
                  <a:schemeClr val="dk1"/>
                </a:solidFill>
                <a:latin typeface="Montserrat"/>
                <a:ea typeface="Montserrat"/>
                <a:cs typeface="Montserrat"/>
                <a:sym typeface="Montserrat"/>
              </a:rPr>
              <a:t>Cloud-based computation may be used to host the website, but it is not essential and will not be utilized during the development phases.</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0"/>
              </a:spcAft>
              <a:buNone/>
            </a:pPr>
            <a:r>
              <a:rPr lang="en-GB" sz="1300">
                <a:solidFill>
                  <a:schemeClr val="dk1"/>
                </a:solidFill>
                <a:latin typeface="Montserrat"/>
                <a:ea typeface="Montserrat"/>
                <a:cs typeface="Montserrat"/>
                <a:sym typeface="Montserrat"/>
              </a:rPr>
              <a:t>We also provide SMS/Voice call feature which solves the connectivity challenges.</a:t>
            </a:r>
            <a:endParaRPr sz="1300">
              <a:solidFill>
                <a:schemeClr val="dk1"/>
              </a:solidFill>
              <a:latin typeface="Montserrat"/>
              <a:ea typeface="Montserrat"/>
              <a:cs typeface="Montserrat"/>
              <a:sym typeface="Montserrat"/>
            </a:endParaRPr>
          </a:p>
          <a:p>
            <a:pPr indent="0" lvl="0" marL="0" rtl="0" algn="l">
              <a:lnSpc>
                <a:spcPct val="115000"/>
              </a:lnSpc>
              <a:spcBef>
                <a:spcPts val="1200"/>
              </a:spcBef>
              <a:spcAft>
                <a:spcPts val="1200"/>
              </a:spcAft>
              <a:buNone/>
            </a:pPr>
            <a:r>
              <a:t/>
            </a:r>
            <a:endParaRPr sz="1100">
              <a:solidFill>
                <a:schemeClr val="dk1"/>
              </a:solidFill>
              <a:latin typeface="Montserrat"/>
              <a:ea typeface="Montserrat"/>
              <a:cs typeface="Montserrat"/>
              <a:sym typeface="Montserrat"/>
            </a:endParaRPr>
          </a:p>
        </p:txBody>
      </p:sp>
      <p:pic>
        <p:nvPicPr>
          <p:cNvPr id="241" name="Google Shape;241;p15"/>
          <p:cNvPicPr preferRelativeResize="0"/>
          <p:nvPr/>
        </p:nvPicPr>
        <p:blipFill>
          <a:blip r:embed="rId4">
            <a:alphaModFix/>
          </a:blip>
          <a:stretch>
            <a:fillRect/>
          </a:stretch>
        </p:blipFill>
        <p:spPr>
          <a:xfrm>
            <a:off x="4888950" y="3365400"/>
            <a:ext cx="1670100" cy="1670100"/>
          </a:xfrm>
          <a:prstGeom prst="rect">
            <a:avLst/>
          </a:prstGeom>
          <a:noFill/>
          <a:ln>
            <a:noFill/>
          </a:ln>
        </p:spPr>
      </p:pic>
      <p:pic>
        <p:nvPicPr>
          <p:cNvPr id="242" name="Google Shape;242;p15"/>
          <p:cNvPicPr preferRelativeResize="0"/>
          <p:nvPr/>
        </p:nvPicPr>
        <p:blipFill>
          <a:blip r:embed="rId5">
            <a:alphaModFix/>
          </a:blip>
          <a:stretch>
            <a:fillRect/>
          </a:stretch>
        </p:blipFill>
        <p:spPr>
          <a:xfrm>
            <a:off x="2444473" y="3385825"/>
            <a:ext cx="2444477" cy="1629250"/>
          </a:xfrm>
          <a:prstGeom prst="rect">
            <a:avLst/>
          </a:prstGeom>
          <a:noFill/>
          <a:ln>
            <a:noFill/>
          </a:ln>
        </p:spPr>
      </p:pic>
      <p:pic>
        <p:nvPicPr>
          <p:cNvPr id="243" name="Google Shape;243;p15"/>
          <p:cNvPicPr preferRelativeResize="0"/>
          <p:nvPr/>
        </p:nvPicPr>
        <p:blipFill>
          <a:blip r:embed="rId6">
            <a:alphaModFix/>
          </a:blip>
          <a:stretch>
            <a:fillRect/>
          </a:stretch>
        </p:blipFill>
        <p:spPr>
          <a:xfrm>
            <a:off x="0" y="3385618"/>
            <a:ext cx="2444475" cy="1629658"/>
          </a:xfrm>
          <a:prstGeom prst="rect">
            <a:avLst/>
          </a:prstGeom>
          <a:noFill/>
          <a:ln>
            <a:noFill/>
          </a:ln>
        </p:spPr>
      </p:pic>
      <p:pic>
        <p:nvPicPr>
          <p:cNvPr id="244" name="Google Shape;244;p15"/>
          <p:cNvPicPr preferRelativeResize="0"/>
          <p:nvPr/>
        </p:nvPicPr>
        <p:blipFill>
          <a:blip r:embed="rId7">
            <a:alphaModFix/>
          </a:blip>
          <a:stretch>
            <a:fillRect/>
          </a:stretch>
        </p:blipFill>
        <p:spPr>
          <a:xfrm>
            <a:off x="6559049" y="3385818"/>
            <a:ext cx="2584949" cy="14540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14"/>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250" name="Google Shape;250;p14"/>
          <p:cNvSpPr txBox="1"/>
          <p:nvPr/>
        </p:nvSpPr>
        <p:spPr>
          <a:xfrm>
            <a:off x="311700" y="716275"/>
            <a:ext cx="8520600" cy="40125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Clr>
                <a:srgbClr val="616161"/>
              </a:buClr>
              <a:buSzPts val="1800"/>
              <a:buFont typeface="Proxima Nova"/>
              <a:buNone/>
            </a:pPr>
            <a:r>
              <a:t/>
            </a:r>
            <a:endParaRPr b="0" i="0" sz="1500" u="none" cap="none" strike="noStrike">
              <a:solidFill>
                <a:schemeClr val="dk1"/>
              </a:solidFill>
              <a:latin typeface="Montserrat SemiBold"/>
              <a:ea typeface="Montserrat SemiBold"/>
              <a:cs typeface="Montserrat SemiBold"/>
              <a:sym typeface="Montserrat SemiBold"/>
            </a:endParaRPr>
          </a:p>
        </p:txBody>
      </p:sp>
      <p:grpSp>
        <p:nvGrpSpPr>
          <p:cNvPr id="251" name="Google Shape;251;p14"/>
          <p:cNvGrpSpPr/>
          <p:nvPr/>
        </p:nvGrpSpPr>
        <p:grpSpPr>
          <a:xfrm>
            <a:off x="55825" y="1095550"/>
            <a:ext cx="4333500" cy="3914400"/>
            <a:chOff x="55825" y="1095550"/>
            <a:chExt cx="4333500" cy="3914400"/>
          </a:xfrm>
        </p:grpSpPr>
        <p:sp>
          <p:nvSpPr>
            <p:cNvPr id="252" name="Google Shape;252;p14"/>
            <p:cNvSpPr/>
            <p:nvPr/>
          </p:nvSpPr>
          <p:spPr>
            <a:xfrm>
              <a:off x="55825" y="1095550"/>
              <a:ext cx="4333500" cy="3914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3" name="Google Shape;253;p14"/>
            <p:cNvPicPr preferRelativeResize="0"/>
            <p:nvPr/>
          </p:nvPicPr>
          <p:blipFill>
            <a:blip r:embed="rId4">
              <a:alphaModFix/>
            </a:blip>
            <a:stretch>
              <a:fillRect/>
            </a:stretch>
          </p:blipFill>
          <p:spPr>
            <a:xfrm>
              <a:off x="70425" y="1115925"/>
              <a:ext cx="4304299" cy="3880149"/>
            </a:xfrm>
            <a:prstGeom prst="rect">
              <a:avLst/>
            </a:prstGeom>
            <a:noFill/>
            <a:ln>
              <a:noFill/>
            </a:ln>
          </p:spPr>
        </p:pic>
      </p:grpSp>
      <p:sp>
        <p:nvSpPr>
          <p:cNvPr id="254" name="Google Shape;254;p14"/>
          <p:cNvSpPr txBox="1"/>
          <p:nvPr/>
        </p:nvSpPr>
        <p:spPr>
          <a:xfrm>
            <a:off x="0" y="663350"/>
            <a:ext cx="4516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dk1"/>
                </a:solidFill>
                <a:latin typeface="Montserrat SemiBold"/>
                <a:ea typeface="Montserrat SemiBold"/>
                <a:cs typeface="Montserrat SemiBold"/>
                <a:sym typeface="Montserrat SemiBold"/>
              </a:rPr>
              <a:t>Extracting Skills from Resume Using AI | </a:t>
            </a:r>
            <a:endParaRPr sz="1100">
              <a:solidFill>
                <a:schemeClr val="dk1"/>
              </a:solidFill>
              <a:latin typeface="Montserrat SemiBold"/>
              <a:ea typeface="Montserrat SemiBold"/>
              <a:cs typeface="Montserrat SemiBold"/>
              <a:sym typeface="Montserrat SemiBold"/>
            </a:endParaRPr>
          </a:p>
        </p:txBody>
      </p:sp>
      <p:grpSp>
        <p:nvGrpSpPr>
          <p:cNvPr id="255" name="Google Shape;255;p14"/>
          <p:cNvGrpSpPr/>
          <p:nvPr/>
        </p:nvGrpSpPr>
        <p:grpSpPr>
          <a:xfrm>
            <a:off x="4435025" y="1095550"/>
            <a:ext cx="4673700" cy="3914400"/>
            <a:chOff x="4504725" y="1098800"/>
            <a:chExt cx="4673700" cy="3914400"/>
          </a:xfrm>
        </p:grpSpPr>
        <p:sp>
          <p:nvSpPr>
            <p:cNvPr id="256" name="Google Shape;256;p14"/>
            <p:cNvSpPr/>
            <p:nvPr/>
          </p:nvSpPr>
          <p:spPr>
            <a:xfrm>
              <a:off x="4504725" y="1098800"/>
              <a:ext cx="4673700" cy="3914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7" name="Google Shape;257;p14"/>
            <p:cNvPicPr preferRelativeResize="0"/>
            <p:nvPr/>
          </p:nvPicPr>
          <p:blipFill>
            <a:blip r:embed="rId5">
              <a:alphaModFix/>
            </a:blip>
            <a:stretch>
              <a:fillRect/>
            </a:stretch>
          </p:blipFill>
          <p:spPr>
            <a:xfrm>
              <a:off x="4516825" y="1115925"/>
              <a:ext cx="4649524" cy="3880151"/>
            </a:xfrm>
            <a:prstGeom prst="rect">
              <a:avLst/>
            </a:prstGeom>
            <a:noFill/>
            <a:ln>
              <a:noFill/>
            </a:ln>
          </p:spPr>
        </p:pic>
      </p:grpSp>
      <p:sp>
        <p:nvSpPr>
          <p:cNvPr id="258" name="Google Shape;258;p14"/>
          <p:cNvSpPr txBox="1"/>
          <p:nvPr/>
        </p:nvSpPr>
        <p:spPr>
          <a:xfrm>
            <a:off x="4516825" y="567225"/>
            <a:ext cx="46494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dk1"/>
                </a:solidFill>
                <a:latin typeface="Montserrat SemiBold"/>
                <a:ea typeface="Montserrat SemiBold"/>
                <a:cs typeface="Montserrat SemiBold"/>
                <a:sym typeface="Montserrat SemiBold"/>
              </a:rPr>
              <a:t>Generating Questions for Course Exam using AI</a:t>
            </a:r>
            <a:endParaRPr sz="1100">
              <a:solidFill>
                <a:schemeClr val="dk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None/>
            </a:pPr>
            <a:r>
              <a:rPr lang="en-GB" sz="1100">
                <a:solidFill>
                  <a:schemeClr val="dk1"/>
                </a:solidFill>
                <a:latin typeface="Montserrat SemiBold"/>
                <a:ea typeface="Montserrat SemiBold"/>
                <a:cs typeface="Montserrat SemiBold"/>
                <a:sym typeface="Montserrat SemiBold"/>
              </a:rPr>
              <a:t>(Correct answer Marked with *)</a:t>
            </a:r>
            <a:endParaRPr sz="1100">
              <a:solidFill>
                <a:schemeClr val="dk1"/>
              </a:solidFill>
              <a:latin typeface="Montserrat SemiBold"/>
              <a:ea typeface="Montserrat SemiBold"/>
              <a:cs typeface="Montserrat SemiBold"/>
              <a:sym typeface="Montserrat SemiBold"/>
            </a:endParaRPr>
          </a:p>
        </p:txBody>
      </p:sp>
      <p:sp>
        <p:nvSpPr>
          <p:cNvPr id="259" name="Google Shape;259;p14"/>
          <p:cNvSpPr txBox="1"/>
          <p:nvPr/>
        </p:nvSpPr>
        <p:spPr>
          <a:xfrm>
            <a:off x="3799350" y="0"/>
            <a:ext cx="15453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900">
                <a:solidFill>
                  <a:schemeClr val="dk1"/>
                </a:solidFill>
                <a:latin typeface="Montserrat"/>
                <a:ea typeface="Montserrat"/>
                <a:cs typeface="Montserrat"/>
                <a:sym typeface="Montserrat"/>
              </a:rPr>
              <a:t>Progress</a:t>
            </a:r>
            <a:endParaRPr b="1" sz="19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g340488b0204_0_54"/>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265" name="Google Shape;265;g340488b0204_0_54"/>
          <p:cNvSpPr txBox="1"/>
          <p:nvPr/>
        </p:nvSpPr>
        <p:spPr>
          <a:xfrm>
            <a:off x="311700" y="716275"/>
            <a:ext cx="8520600" cy="40125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Clr>
                <a:srgbClr val="616161"/>
              </a:buClr>
              <a:buSzPts val="1800"/>
              <a:buFont typeface="Proxima Nova"/>
              <a:buNone/>
            </a:pPr>
            <a:r>
              <a:t/>
            </a:r>
            <a:endParaRPr b="0" i="0" sz="1500" u="none" cap="none" strike="noStrike">
              <a:solidFill>
                <a:schemeClr val="dk1"/>
              </a:solidFill>
              <a:latin typeface="Montserrat SemiBold"/>
              <a:ea typeface="Montserrat SemiBold"/>
              <a:cs typeface="Montserrat SemiBold"/>
              <a:sym typeface="Montserrat SemiBold"/>
            </a:endParaRPr>
          </a:p>
        </p:txBody>
      </p:sp>
      <p:grpSp>
        <p:nvGrpSpPr>
          <p:cNvPr id="266" name="Google Shape;266;g340488b0204_0_54"/>
          <p:cNvGrpSpPr/>
          <p:nvPr/>
        </p:nvGrpSpPr>
        <p:grpSpPr>
          <a:xfrm>
            <a:off x="-22950" y="1177798"/>
            <a:ext cx="9189900" cy="3302538"/>
            <a:chOff x="-31525" y="1180300"/>
            <a:chExt cx="9189900" cy="3328500"/>
          </a:xfrm>
        </p:grpSpPr>
        <p:sp>
          <p:nvSpPr>
            <p:cNvPr id="267" name="Google Shape;267;g340488b0204_0_54"/>
            <p:cNvSpPr/>
            <p:nvPr/>
          </p:nvSpPr>
          <p:spPr>
            <a:xfrm>
              <a:off x="-31525" y="1180300"/>
              <a:ext cx="9189900" cy="3328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8" name="Google Shape;268;g340488b0204_0_54"/>
            <p:cNvPicPr preferRelativeResize="0"/>
            <p:nvPr/>
          </p:nvPicPr>
          <p:blipFill>
            <a:blip r:embed="rId4">
              <a:alphaModFix/>
            </a:blip>
            <a:stretch>
              <a:fillRect/>
            </a:stretch>
          </p:blipFill>
          <p:spPr>
            <a:xfrm>
              <a:off x="0" y="1211113"/>
              <a:ext cx="9144003" cy="3266851"/>
            </a:xfrm>
            <a:prstGeom prst="rect">
              <a:avLst/>
            </a:prstGeom>
            <a:noFill/>
            <a:ln>
              <a:noFill/>
            </a:ln>
          </p:spPr>
        </p:pic>
      </p:grpSp>
      <p:sp>
        <p:nvSpPr>
          <p:cNvPr id="269" name="Google Shape;269;g340488b0204_0_54"/>
          <p:cNvSpPr txBox="1"/>
          <p:nvPr/>
        </p:nvSpPr>
        <p:spPr>
          <a:xfrm>
            <a:off x="226950" y="568763"/>
            <a:ext cx="8690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chemeClr val="dk1"/>
                </a:solidFill>
                <a:latin typeface="Montserrat SemiBold"/>
                <a:ea typeface="Montserrat SemiBold"/>
                <a:cs typeface="Montserrat SemiBold"/>
                <a:sym typeface="Montserrat SemiBold"/>
              </a:rPr>
              <a:t>Resume Upload, Job Description Website Prototype</a:t>
            </a:r>
            <a:endParaRPr sz="1800">
              <a:solidFill>
                <a:srgbClr val="616161"/>
              </a:solidFill>
              <a:latin typeface="Montserrat SemiBold"/>
              <a:ea typeface="Montserrat SemiBold"/>
              <a:cs typeface="Montserrat SemiBold"/>
              <a:sym typeface="Montserrat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g340488b0204_0_64"/>
          <p:cNvPicPr preferRelativeResize="0"/>
          <p:nvPr/>
        </p:nvPicPr>
        <p:blipFill rotWithShape="1">
          <a:blip r:embed="rId3">
            <a:alphaModFix/>
          </a:blip>
          <a:srcRect b="0" l="0" r="0" t="0"/>
          <a:stretch/>
        </p:blipFill>
        <p:spPr>
          <a:xfrm>
            <a:off x="0" y="0"/>
            <a:ext cx="9144003" cy="5143490"/>
          </a:xfrm>
          <a:prstGeom prst="rect">
            <a:avLst/>
          </a:prstGeom>
          <a:noFill/>
          <a:ln>
            <a:noFill/>
          </a:ln>
        </p:spPr>
      </p:pic>
      <p:grpSp>
        <p:nvGrpSpPr>
          <p:cNvPr id="275" name="Google Shape;275;g340488b0204_0_64"/>
          <p:cNvGrpSpPr/>
          <p:nvPr/>
        </p:nvGrpSpPr>
        <p:grpSpPr>
          <a:xfrm>
            <a:off x="3500688" y="583677"/>
            <a:ext cx="5643300" cy="2893375"/>
            <a:chOff x="3508988" y="602475"/>
            <a:chExt cx="5643300" cy="2705100"/>
          </a:xfrm>
        </p:grpSpPr>
        <p:sp>
          <p:nvSpPr>
            <p:cNvPr id="276" name="Google Shape;276;g340488b0204_0_64"/>
            <p:cNvSpPr/>
            <p:nvPr/>
          </p:nvSpPr>
          <p:spPr>
            <a:xfrm>
              <a:off x="3508988" y="602475"/>
              <a:ext cx="5643300" cy="2705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7" name="Google Shape;277;g340488b0204_0_64"/>
            <p:cNvPicPr preferRelativeResize="0"/>
            <p:nvPr/>
          </p:nvPicPr>
          <p:blipFill>
            <a:blip r:embed="rId4">
              <a:alphaModFix/>
            </a:blip>
            <a:stretch>
              <a:fillRect/>
            </a:stretch>
          </p:blipFill>
          <p:spPr>
            <a:xfrm>
              <a:off x="3517264" y="602475"/>
              <a:ext cx="5626737" cy="2674797"/>
            </a:xfrm>
            <a:prstGeom prst="rect">
              <a:avLst/>
            </a:prstGeom>
            <a:noFill/>
            <a:ln>
              <a:noFill/>
            </a:ln>
          </p:spPr>
        </p:pic>
      </p:grpSp>
      <p:sp>
        <p:nvSpPr>
          <p:cNvPr id="278" name="Google Shape;278;g340488b0204_0_64"/>
          <p:cNvSpPr txBox="1"/>
          <p:nvPr/>
        </p:nvSpPr>
        <p:spPr>
          <a:xfrm>
            <a:off x="1786550" y="804125"/>
            <a:ext cx="14397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chemeClr val="dk1"/>
                </a:solidFill>
                <a:latin typeface="Montserrat SemiBold"/>
                <a:ea typeface="Montserrat SemiBold"/>
                <a:cs typeface="Montserrat SemiBold"/>
                <a:sym typeface="Montserrat SemiBold"/>
              </a:rPr>
              <a:t>Course Website </a:t>
            </a:r>
            <a:r>
              <a:rPr lang="en-GB" sz="1800">
                <a:solidFill>
                  <a:schemeClr val="dk1"/>
                </a:solidFill>
                <a:latin typeface="Montserrat SemiBold"/>
                <a:ea typeface="Montserrat SemiBold"/>
                <a:cs typeface="Montserrat SemiBold"/>
                <a:sym typeface="Montserrat SemiBold"/>
              </a:rPr>
              <a:t>Prototype</a:t>
            </a:r>
            <a:endParaRPr sz="1800">
              <a:solidFill>
                <a:srgbClr val="616161"/>
              </a:solidFill>
              <a:latin typeface="Montserrat SemiBold"/>
              <a:ea typeface="Montserrat SemiBold"/>
              <a:cs typeface="Montserrat SemiBold"/>
              <a:sym typeface="Montserrat SemiBold"/>
            </a:endParaRPr>
          </a:p>
        </p:txBody>
      </p:sp>
      <p:grpSp>
        <p:nvGrpSpPr>
          <p:cNvPr id="279" name="Google Shape;279;g340488b0204_0_64"/>
          <p:cNvGrpSpPr/>
          <p:nvPr/>
        </p:nvGrpSpPr>
        <p:grpSpPr>
          <a:xfrm>
            <a:off x="0" y="2178292"/>
            <a:ext cx="5643300" cy="2893375"/>
            <a:chOff x="89850" y="2299400"/>
            <a:chExt cx="5643300" cy="2705100"/>
          </a:xfrm>
        </p:grpSpPr>
        <p:sp>
          <p:nvSpPr>
            <p:cNvPr id="280" name="Google Shape;280;g340488b0204_0_64"/>
            <p:cNvSpPr/>
            <p:nvPr/>
          </p:nvSpPr>
          <p:spPr>
            <a:xfrm>
              <a:off x="89850" y="2299400"/>
              <a:ext cx="5643300" cy="2705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1" name="Google Shape;281;g340488b0204_0_64"/>
            <p:cNvPicPr preferRelativeResize="0"/>
            <p:nvPr/>
          </p:nvPicPr>
          <p:blipFill>
            <a:blip r:embed="rId5">
              <a:alphaModFix/>
            </a:blip>
            <a:stretch>
              <a:fillRect/>
            </a:stretch>
          </p:blipFill>
          <p:spPr>
            <a:xfrm>
              <a:off x="99850" y="2311676"/>
              <a:ext cx="5620838" cy="2674799"/>
            </a:xfrm>
            <a:prstGeom prst="rect">
              <a:avLst/>
            </a:prstGeom>
            <a:noFill/>
            <a:ln>
              <a:noFill/>
            </a:ln>
          </p:spPr>
        </p:pic>
      </p:grpSp>
      <p:sp>
        <p:nvSpPr>
          <p:cNvPr id="282" name="Google Shape;282;g340488b0204_0_64"/>
          <p:cNvSpPr txBox="1"/>
          <p:nvPr/>
        </p:nvSpPr>
        <p:spPr>
          <a:xfrm>
            <a:off x="5915975" y="4037225"/>
            <a:ext cx="26214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chemeClr val="dk1"/>
                </a:solidFill>
                <a:latin typeface="Montserrat SemiBold"/>
                <a:ea typeface="Montserrat SemiBold"/>
                <a:cs typeface="Montserrat SemiBold"/>
                <a:sym typeface="Montserrat SemiBold"/>
              </a:rPr>
              <a:t>Certification Test </a:t>
            </a:r>
            <a:endParaRPr sz="1800">
              <a:solidFill>
                <a:schemeClr val="dk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None/>
            </a:pPr>
            <a:r>
              <a:rPr lang="en-GB" sz="1800">
                <a:solidFill>
                  <a:schemeClr val="dk1"/>
                </a:solidFill>
                <a:latin typeface="Montserrat SemiBold"/>
                <a:ea typeface="Montserrat SemiBold"/>
                <a:cs typeface="Montserrat SemiBold"/>
                <a:sym typeface="Montserrat SemiBold"/>
              </a:rPr>
              <a:t>Website Prototype</a:t>
            </a:r>
            <a:endParaRPr sz="1800">
              <a:solidFill>
                <a:srgbClr val="616161"/>
              </a:solidFill>
              <a:latin typeface="Montserrat SemiBold"/>
              <a:ea typeface="Montserrat SemiBold"/>
              <a:cs typeface="Montserrat SemiBold"/>
              <a:sym typeface="Montserrat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3"/>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63" name="Google Shape;63;p3"/>
          <p:cNvSpPr txBox="1"/>
          <p:nvPr/>
        </p:nvSpPr>
        <p:spPr>
          <a:xfrm>
            <a:off x="313200" y="1329450"/>
            <a:ext cx="8517600" cy="3609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
              </a:spcAft>
              <a:buClr>
                <a:srgbClr val="000000"/>
              </a:buClr>
              <a:buSzPts val="1500"/>
              <a:buFont typeface="Arial"/>
              <a:buNone/>
            </a:pPr>
            <a:r>
              <a:t/>
            </a:r>
            <a:endParaRPr b="0" i="0" sz="1500" u="none" cap="none" strike="noStrike">
              <a:solidFill>
                <a:srgbClr val="616161"/>
              </a:solidFill>
              <a:latin typeface="Montserrat SemiBold"/>
              <a:ea typeface="Montserrat SemiBold"/>
              <a:cs typeface="Montserrat SemiBold"/>
              <a:sym typeface="Montserrat SemiBold"/>
            </a:endParaRPr>
          </a:p>
        </p:txBody>
      </p:sp>
      <p:pic>
        <p:nvPicPr>
          <p:cNvPr id="64" name="Google Shape;64;p3"/>
          <p:cNvPicPr preferRelativeResize="0"/>
          <p:nvPr/>
        </p:nvPicPr>
        <p:blipFill>
          <a:blip r:embed="rId4">
            <a:alphaModFix amt="40000"/>
          </a:blip>
          <a:stretch>
            <a:fillRect/>
          </a:stretch>
        </p:blipFill>
        <p:spPr>
          <a:xfrm>
            <a:off x="2320788" y="559400"/>
            <a:ext cx="4499425" cy="4499425"/>
          </a:xfrm>
          <a:prstGeom prst="rect">
            <a:avLst/>
          </a:prstGeom>
          <a:noFill/>
          <a:ln>
            <a:noFill/>
          </a:ln>
        </p:spPr>
      </p:pic>
      <p:sp>
        <p:nvSpPr>
          <p:cNvPr id="65" name="Google Shape;65;p3"/>
          <p:cNvSpPr txBox="1"/>
          <p:nvPr/>
        </p:nvSpPr>
        <p:spPr>
          <a:xfrm>
            <a:off x="313200" y="1684250"/>
            <a:ext cx="8517600" cy="18687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100"/>
              </a:spcAft>
              <a:buClr>
                <a:srgbClr val="000000"/>
              </a:buClr>
              <a:buSzPts val="1500"/>
              <a:buFont typeface="Arial"/>
              <a:buNone/>
            </a:pPr>
            <a:r>
              <a:rPr lang="en-GB" sz="1800">
                <a:solidFill>
                  <a:schemeClr val="dk1"/>
                </a:solidFill>
                <a:latin typeface="Montserrat SemiBold"/>
                <a:ea typeface="Montserrat SemiBold"/>
                <a:cs typeface="Montserrat SemiBold"/>
                <a:sym typeface="Montserrat SemiBold"/>
              </a:rPr>
              <a:t>We are solving the problem of inaccessible and inefficient job matching and skill development by providing an AI-powered platform that helps users—regardless of internet access—identify suitable jobs, analyze skill gaps, and receive personalized learning and certification to improve their employability.</a:t>
            </a:r>
            <a:endParaRPr sz="1800">
              <a:solidFill>
                <a:schemeClr val="dk1"/>
              </a:solidFill>
              <a:latin typeface="Montserrat SemiBold"/>
              <a:ea typeface="Montserrat SemiBold"/>
              <a:cs typeface="Montserrat SemiBold"/>
              <a:sym typeface="Montserrat SemiBold"/>
            </a:endParaRPr>
          </a:p>
        </p:txBody>
      </p:sp>
      <p:sp>
        <p:nvSpPr>
          <p:cNvPr id="66" name="Google Shape;66;p3"/>
          <p:cNvSpPr txBox="1"/>
          <p:nvPr/>
        </p:nvSpPr>
        <p:spPr>
          <a:xfrm>
            <a:off x="311700" y="863550"/>
            <a:ext cx="85176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
              </a:spcAft>
              <a:buClr>
                <a:srgbClr val="000000"/>
              </a:buClr>
              <a:buSzPts val="1500"/>
              <a:buFont typeface="Arial"/>
              <a:buNone/>
            </a:pPr>
            <a:r>
              <a:rPr b="0" i="0" lang="en-GB" sz="1500" u="none" cap="none" strike="noStrike">
                <a:solidFill>
                  <a:schemeClr val="dk1"/>
                </a:solidFill>
                <a:latin typeface="Montserrat SemiBold"/>
                <a:ea typeface="Montserrat SemiBold"/>
                <a:cs typeface="Montserrat SemiBold"/>
                <a:sym typeface="Montserrat SemiBold"/>
              </a:rPr>
              <a:t>What is the problem you are solving? (50 words max)</a:t>
            </a:r>
            <a:endParaRPr b="0" i="0" sz="1500" u="none" cap="none" strike="noStrike">
              <a:solidFill>
                <a:srgbClr val="616161"/>
              </a:solidFill>
              <a:latin typeface="Montserrat SemiBold"/>
              <a:ea typeface="Montserrat SemiBold"/>
              <a:cs typeface="Montserrat SemiBold"/>
              <a:sym typeface="Montserrat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17"/>
          <p:cNvPicPr preferRelativeResize="0"/>
          <p:nvPr/>
        </p:nvPicPr>
        <p:blipFill rotWithShape="1">
          <a:blip r:embed="rId3">
            <a:alphaModFix/>
          </a:blip>
          <a:srcRect b="0" l="0" r="0" t="0"/>
          <a:stretch/>
        </p:blipFill>
        <p:spPr>
          <a:xfrm>
            <a:off x="0" y="0"/>
            <a:ext cx="9144003" cy="51434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4"/>
          <p:cNvPicPr preferRelativeResize="0"/>
          <p:nvPr/>
        </p:nvPicPr>
        <p:blipFill rotWithShape="1">
          <a:blip r:embed="rId3">
            <a:alphaModFix/>
          </a:blip>
          <a:srcRect b="0" l="0" r="0" t="0"/>
          <a:stretch/>
        </p:blipFill>
        <p:spPr>
          <a:xfrm>
            <a:off x="0" y="0"/>
            <a:ext cx="9144003" cy="5143490"/>
          </a:xfrm>
          <a:prstGeom prst="rect">
            <a:avLst/>
          </a:prstGeom>
          <a:noFill/>
          <a:ln>
            <a:noFill/>
          </a:ln>
        </p:spPr>
      </p:pic>
      <p:pic>
        <p:nvPicPr>
          <p:cNvPr id="72" name="Google Shape;72;p4"/>
          <p:cNvPicPr preferRelativeResize="0"/>
          <p:nvPr/>
        </p:nvPicPr>
        <p:blipFill>
          <a:blip r:embed="rId4">
            <a:alphaModFix amt="40000"/>
          </a:blip>
          <a:stretch>
            <a:fillRect/>
          </a:stretch>
        </p:blipFill>
        <p:spPr>
          <a:xfrm>
            <a:off x="1996643" y="381000"/>
            <a:ext cx="5150714" cy="5143500"/>
          </a:xfrm>
          <a:prstGeom prst="rect">
            <a:avLst/>
          </a:prstGeom>
          <a:noFill/>
          <a:ln>
            <a:noFill/>
          </a:ln>
        </p:spPr>
      </p:pic>
      <p:sp>
        <p:nvSpPr>
          <p:cNvPr id="73" name="Google Shape;73;p4"/>
          <p:cNvSpPr txBox="1"/>
          <p:nvPr/>
        </p:nvSpPr>
        <p:spPr>
          <a:xfrm>
            <a:off x="313200" y="771000"/>
            <a:ext cx="8517600" cy="40005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500"/>
              <a:buFont typeface="Arial"/>
              <a:buNone/>
            </a:pPr>
            <a:r>
              <a:rPr b="0" i="0" lang="en-GB" sz="1500" u="none" cap="none" strike="noStrike">
                <a:solidFill>
                  <a:schemeClr val="dk1"/>
                </a:solidFill>
                <a:latin typeface="Montserrat SemiBold"/>
                <a:ea typeface="Montserrat SemiBold"/>
                <a:cs typeface="Montserrat SemiBold"/>
                <a:sym typeface="Montserrat SemiBold"/>
              </a:rPr>
              <a:t>Describe your solution. How different is it from any of the other existing ideas? How will it be able to solve the problem? USP of the proposed solution? What is the intended impact of your solution (max 350 words).</a:t>
            </a:r>
            <a:endParaRPr b="0" i="0" sz="1500" u="none" cap="none" strike="noStrike">
              <a:solidFill>
                <a:schemeClr val="dk1"/>
              </a:solidFill>
              <a:latin typeface="Montserrat SemiBold"/>
              <a:ea typeface="Montserrat SemiBold"/>
              <a:cs typeface="Montserrat SemiBold"/>
              <a:sym typeface="Montserrat SemiBold"/>
            </a:endParaRPr>
          </a:p>
          <a:p>
            <a:pPr indent="0" lvl="0" marL="0" marR="0" rtl="0" algn="just">
              <a:lnSpc>
                <a:spcPct val="115000"/>
              </a:lnSpc>
              <a:spcBef>
                <a:spcPts val="0"/>
              </a:spcBef>
              <a:spcAft>
                <a:spcPts val="0"/>
              </a:spcAft>
              <a:buClr>
                <a:srgbClr val="000000"/>
              </a:buClr>
              <a:buSzPts val="1500"/>
              <a:buFont typeface="Arial"/>
              <a:buNone/>
            </a:pPr>
            <a:r>
              <a:t/>
            </a:r>
            <a:endParaRPr sz="1500">
              <a:solidFill>
                <a:schemeClr val="dk1"/>
              </a:solidFill>
              <a:latin typeface="Montserrat SemiBold"/>
              <a:ea typeface="Montserrat SemiBold"/>
              <a:cs typeface="Montserrat SemiBold"/>
              <a:sym typeface="Montserrat SemiBold"/>
            </a:endParaRPr>
          </a:p>
          <a:p>
            <a:pPr indent="0" lvl="0" marL="0" rtl="0" algn="just">
              <a:lnSpc>
                <a:spcPct val="115000"/>
              </a:lnSpc>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Our solution is an inclusive, AI-powered platform that helps users find their desired jobs, identify skill gaps, and upskill through personalized crash courses and certification. It is accessible via a website, mobile app, and even voice/ SMS—ensuring that users with little or no internet access can still be benefited.</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b="1" lang="en-GB" sz="1300">
                <a:solidFill>
                  <a:schemeClr val="dk1"/>
                </a:solidFill>
                <a:latin typeface="Montserrat"/>
                <a:ea typeface="Montserrat"/>
                <a:cs typeface="Montserrat"/>
                <a:sym typeface="Montserrat"/>
              </a:rPr>
              <a:t>How It Works:</a:t>
            </a:r>
            <a:endParaRPr b="1" sz="13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en-GB" sz="1100">
                <a:solidFill>
                  <a:schemeClr val="dk1"/>
                </a:solidFill>
                <a:latin typeface="Montserrat"/>
                <a:ea typeface="Montserrat"/>
                <a:cs typeface="Montserrat"/>
                <a:sym typeface="Montserrat"/>
              </a:rPr>
              <a:t>The user uploads their resume and desired job description through the app, website, or SMS/MMS.</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en-GB" sz="1100">
                <a:solidFill>
                  <a:schemeClr val="dk1"/>
                </a:solidFill>
                <a:latin typeface="Montserrat"/>
                <a:ea typeface="Montserrat"/>
                <a:cs typeface="Montserrat"/>
                <a:sym typeface="Montserrat"/>
              </a:rPr>
              <a:t>Our AI analyzes the resume and extracts both technical and soft skills.</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en-GB" sz="1100">
                <a:solidFill>
                  <a:schemeClr val="dk1"/>
                </a:solidFill>
                <a:latin typeface="Montserrat"/>
                <a:ea typeface="Montserrat"/>
                <a:cs typeface="Montserrat"/>
                <a:sym typeface="Montserrat"/>
              </a:rPr>
              <a:t>It compares the user’s profile with current job market requirements or their dream job based on the Job Description, then:</a:t>
            </a:r>
            <a:endParaRPr sz="1100">
              <a:solidFill>
                <a:schemeClr val="dk1"/>
              </a:solidFill>
              <a:latin typeface="Montserrat"/>
              <a:ea typeface="Montserrat"/>
              <a:cs typeface="Montserrat"/>
              <a:sym typeface="Montserrat"/>
            </a:endParaRPr>
          </a:p>
          <a:p>
            <a:pPr indent="-298450" lvl="1" marL="914400" rtl="0" algn="just">
              <a:lnSpc>
                <a:spcPct val="115000"/>
              </a:lnSpc>
              <a:spcBef>
                <a:spcPts val="0"/>
              </a:spcBef>
              <a:spcAft>
                <a:spcPts val="0"/>
              </a:spcAft>
              <a:buClr>
                <a:schemeClr val="dk1"/>
              </a:buClr>
              <a:buSzPts val="1100"/>
              <a:buFont typeface="Montserrat"/>
              <a:buChar char="○"/>
            </a:pPr>
            <a:r>
              <a:rPr lang="en-GB" sz="1100">
                <a:solidFill>
                  <a:schemeClr val="dk1"/>
                </a:solidFill>
                <a:latin typeface="Montserrat"/>
                <a:ea typeface="Montserrat"/>
                <a:cs typeface="Montserrat"/>
                <a:sym typeface="Montserrat"/>
              </a:rPr>
              <a:t>Suggests relevant job opportunities</a:t>
            </a:r>
            <a:endParaRPr sz="1100">
              <a:solidFill>
                <a:schemeClr val="dk1"/>
              </a:solidFill>
              <a:latin typeface="Montserrat"/>
              <a:ea typeface="Montserrat"/>
              <a:cs typeface="Montserrat"/>
              <a:sym typeface="Montserrat"/>
            </a:endParaRPr>
          </a:p>
          <a:p>
            <a:pPr indent="-298450" lvl="1" marL="914400" rtl="0" algn="just">
              <a:lnSpc>
                <a:spcPct val="115000"/>
              </a:lnSpc>
              <a:spcBef>
                <a:spcPts val="0"/>
              </a:spcBef>
              <a:spcAft>
                <a:spcPts val="0"/>
              </a:spcAft>
              <a:buClr>
                <a:schemeClr val="dk1"/>
              </a:buClr>
              <a:buSzPts val="1100"/>
              <a:buFont typeface="Montserrat"/>
              <a:buChar char="○"/>
            </a:pPr>
            <a:r>
              <a:rPr lang="en-GB" sz="1100">
                <a:solidFill>
                  <a:schemeClr val="dk1"/>
                </a:solidFill>
                <a:latin typeface="Montserrat"/>
                <a:ea typeface="Montserrat"/>
                <a:cs typeface="Montserrat"/>
                <a:sym typeface="Montserrat"/>
              </a:rPr>
              <a:t>Identifies skills the user already has</a:t>
            </a:r>
            <a:endParaRPr sz="1100">
              <a:solidFill>
                <a:schemeClr val="dk1"/>
              </a:solidFill>
              <a:latin typeface="Montserrat"/>
              <a:ea typeface="Montserrat"/>
              <a:cs typeface="Montserrat"/>
              <a:sym typeface="Montserrat"/>
            </a:endParaRPr>
          </a:p>
          <a:p>
            <a:pPr indent="-298450" lvl="1" marL="914400" rtl="0" algn="just">
              <a:lnSpc>
                <a:spcPct val="115000"/>
              </a:lnSpc>
              <a:spcBef>
                <a:spcPts val="0"/>
              </a:spcBef>
              <a:spcAft>
                <a:spcPts val="0"/>
              </a:spcAft>
              <a:buClr>
                <a:schemeClr val="dk1"/>
              </a:buClr>
              <a:buSzPts val="1100"/>
              <a:buFont typeface="Montserrat"/>
              <a:buChar char="○"/>
            </a:pPr>
            <a:r>
              <a:rPr lang="en-GB" sz="1100">
                <a:solidFill>
                  <a:schemeClr val="dk1"/>
                </a:solidFill>
                <a:latin typeface="Montserrat"/>
                <a:ea typeface="Montserrat"/>
                <a:cs typeface="Montserrat"/>
                <a:sym typeface="Montserrat"/>
              </a:rPr>
              <a:t>Highlights skill gaps that need to be filled</a:t>
            </a:r>
            <a:endParaRPr sz="1100">
              <a:solidFill>
                <a:schemeClr val="dk1"/>
              </a:solidFill>
              <a:latin typeface="Montserrat"/>
              <a:ea typeface="Montserrat"/>
              <a:cs typeface="Montserrat"/>
              <a:sym typeface="Montserrat"/>
            </a:endParaRPr>
          </a:p>
          <a:p>
            <a:pPr indent="0" lvl="0" marL="0" rtl="0" algn="just">
              <a:lnSpc>
                <a:spcPct val="138000"/>
              </a:lnSpc>
              <a:spcBef>
                <a:spcPts val="0"/>
              </a:spcBef>
              <a:spcAft>
                <a:spcPts val="0"/>
              </a:spcAft>
              <a:buNone/>
            </a:pPr>
            <a:r>
              <a:rPr lang="en-GB" sz="1100">
                <a:solidFill>
                  <a:schemeClr val="dk1"/>
                </a:solidFill>
                <a:latin typeface="Montserrat"/>
                <a:ea typeface="Montserrat"/>
                <a:cs typeface="Montserrat"/>
                <a:sym typeface="Montserrat"/>
              </a:rPr>
              <a:t>The </a:t>
            </a:r>
            <a:r>
              <a:rPr b="1" lang="en-GB" sz="1100">
                <a:solidFill>
                  <a:schemeClr val="dk1"/>
                </a:solidFill>
                <a:latin typeface="Montserrat"/>
                <a:ea typeface="Montserrat"/>
                <a:cs typeface="Montserrat"/>
                <a:sym typeface="Montserrat"/>
              </a:rPr>
              <a:t>mobile app</a:t>
            </a:r>
            <a:r>
              <a:rPr lang="en-GB" sz="1100">
                <a:solidFill>
                  <a:schemeClr val="dk1"/>
                </a:solidFill>
                <a:latin typeface="Montserrat"/>
                <a:ea typeface="Montserrat"/>
                <a:cs typeface="Montserrat"/>
                <a:sym typeface="Montserrat"/>
              </a:rPr>
              <a:t> supports both </a:t>
            </a:r>
            <a:r>
              <a:rPr b="1" lang="en-GB" sz="1100">
                <a:solidFill>
                  <a:schemeClr val="dk1"/>
                </a:solidFill>
                <a:latin typeface="Montserrat"/>
                <a:ea typeface="Montserrat"/>
                <a:cs typeface="Montserrat"/>
                <a:sym typeface="Montserrat"/>
              </a:rPr>
              <a:t>online and offline use</a:t>
            </a:r>
            <a:r>
              <a:rPr lang="en-GB" sz="1100">
                <a:solidFill>
                  <a:schemeClr val="dk1"/>
                </a:solidFill>
                <a:latin typeface="Montserrat"/>
                <a:ea typeface="Montserrat"/>
                <a:cs typeface="Montserrat"/>
                <a:sym typeface="Montserrat"/>
              </a:rPr>
              <a:t>. Users can download an offline AI model to analyze resumes which runs without internet connectivity.</a:t>
            </a:r>
            <a:endParaRPr sz="1100">
              <a:solidFill>
                <a:schemeClr val="dk1"/>
              </a:solidFill>
              <a:latin typeface="Montserrat"/>
              <a:ea typeface="Montserrat"/>
              <a:cs typeface="Montserrat"/>
              <a:sym typeface="Montserrat"/>
            </a:endParaRPr>
          </a:p>
          <a:p>
            <a:pPr indent="0" lvl="0" marL="0" rtl="0" algn="just">
              <a:lnSpc>
                <a:spcPct val="138000"/>
              </a:lnSpc>
              <a:spcBef>
                <a:spcPts val="0"/>
              </a:spcBef>
              <a:spcAft>
                <a:spcPts val="0"/>
              </a:spcAft>
              <a:buNone/>
            </a:pPr>
            <a:r>
              <a:t/>
            </a:r>
            <a:endParaRPr sz="1100">
              <a:solidFill>
                <a:schemeClr val="dk1"/>
              </a:solidFill>
            </a:endParaRPr>
          </a:p>
          <a:p>
            <a:pPr indent="0" lvl="0" marL="0" marR="0" rtl="0" algn="just">
              <a:lnSpc>
                <a:spcPct val="115000"/>
              </a:lnSpc>
              <a:spcBef>
                <a:spcPts val="0"/>
              </a:spcBef>
              <a:spcAft>
                <a:spcPts val="0"/>
              </a:spcAft>
              <a:buClr>
                <a:srgbClr val="000000"/>
              </a:buClr>
              <a:buSzPts val="1500"/>
              <a:buFont typeface="Arial"/>
              <a:buNone/>
            </a:pPr>
            <a:r>
              <a:t/>
            </a:r>
            <a:endParaRPr sz="1500">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g34873ab7600_7_0"/>
          <p:cNvPicPr preferRelativeResize="0"/>
          <p:nvPr/>
        </p:nvPicPr>
        <p:blipFill>
          <a:blip r:embed="rId3">
            <a:alphaModFix amt="40000"/>
          </a:blip>
          <a:stretch>
            <a:fillRect/>
          </a:stretch>
        </p:blipFill>
        <p:spPr>
          <a:xfrm>
            <a:off x="1996643" y="381000"/>
            <a:ext cx="5150714" cy="5143500"/>
          </a:xfrm>
          <a:prstGeom prst="rect">
            <a:avLst/>
          </a:prstGeom>
          <a:noFill/>
          <a:ln>
            <a:noFill/>
          </a:ln>
        </p:spPr>
      </p:pic>
      <p:pic>
        <p:nvPicPr>
          <p:cNvPr id="79" name="Google Shape;79;g34873ab7600_7_0"/>
          <p:cNvPicPr preferRelativeResize="0"/>
          <p:nvPr/>
        </p:nvPicPr>
        <p:blipFill rotWithShape="1">
          <a:blip r:embed="rId4">
            <a:alphaModFix/>
          </a:blip>
          <a:srcRect b="0" l="0" r="0" t="0"/>
          <a:stretch/>
        </p:blipFill>
        <p:spPr>
          <a:xfrm>
            <a:off x="0" y="0"/>
            <a:ext cx="9144003" cy="5143490"/>
          </a:xfrm>
          <a:prstGeom prst="rect">
            <a:avLst/>
          </a:prstGeom>
          <a:noFill/>
          <a:ln>
            <a:noFill/>
          </a:ln>
        </p:spPr>
      </p:pic>
      <p:sp>
        <p:nvSpPr>
          <p:cNvPr id="80" name="Google Shape;80;g34873ab7600_7_0"/>
          <p:cNvSpPr txBox="1"/>
          <p:nvPr/>
        </p:nvSpPr>
        <p:spPr>
          <a:xfrm>
            <a:off x="313200" y="590150"/>
            <a:ext cx="8830800" cy="44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81" name="Google Shape;81;g34873ab7600_7_0"/>
          <p:cNvSpPr txBox="1"/>
          <p:nvPr/>
        </p:nvSpPr>
        <p:spPr>
          <a:xfrm>
            <a:off x="324325" y="637100"/>
            <a:ext cx="8517600" cy="4372500"/>
          </a:xfrm>
          <a:prstGeom prst="rect">
            <a:avLst/>
          </a:prstGeom>
          <a:noFill/>
          <a:ln>
            <a:noFill/>
          </a:ln>
        </p:spPr>
        <p:txBody>
          <a:bodyPr anchorCtr="0" anchor="t" bIns="91425" lIns="91425" spcFirstLastPara="1" rIns="91425" wrap="square" tIns="91425">
            <a:noAutofit/>
          </a:bodyPr>
          <a:lstStyle/>
          <a:p>
            <a:pPr indent="0" lvl="0" marL="0" rtl="0" algn="just">
              <a:lnSpc>
                <a:spcPct val="138000"/>
              </a:lnSpc>
              <a:spcBef>
                <a:spcPts val="120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For the skills required by the company, users are guided to a second platform that offers:</a:t>
            </a:r>
            <a:endParaRPr sz="1100">
              <a:solidFill>
                <a:schemeClr val="dk1"/>
              </a:solidFill>
              <a:latin typeface="Montserrat"/>
              <a:ea typeface="Montserrat"/>
              <a:cs typeface="Montserrat"/>
              <a:sym typeface="Montserrat"/>
            </a:endParaRPr>
          </a:p>
          <a:p>
            <a:pPr indent="-298450" lvl="0" marL="457200" rtl="0" algn="just">
              <a:lnSpc>
                <a:spcPct val="115000"/>
              </a:lnSpc>
              <a:spcBef>
                <a:spcPts val="1200"/>
              </a:spcBef>
              <a:spcAft>
                <a:spcPts val="0"/>
              </a:spcAft>
              <a:buClr>
                <a:schemeClr val="dk1"/>
              </a:buClr>
              <a:buSzPts val="1100"/>
              <a:buChar char="●"/>
            </a:pPr>
            <a:r>
              <a:rPr b="1" lang="en-GB" sz="1100">
                <a:solidFill>
                  <a:schemeClr val="dk1"/>
                </a:solidFill>
                <a:latin typeface="Montserrat"/>
                <a:ea typeface="Montserrat"/>
                <a:cs typeface="Montserrat"/>
                <a:sym typeface="Montserrat"/>
              </a:rPr>
              <a:t>AI-generated crash</a:t>
            </a:r>
            <a:r>
              <a:rPr lang="en-GB" sz="1100">
                <a:solidFill>
                  <a:schemeClr val="dk1"/>
                </a:solidFill>
                <a:latin typeface="Montserrat"/>
                <a:ea typeface="Montserrat"/>
                <a:cs typeface="Montserrat"/>
                <a:sym typeface="Montserrat"/>
              </a:rPr>
              <a:t> courses tailored to their specific needs</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Char char="●"/>
            </a:pPr>
            <a:r>
              <a:rPr lang="en-GB" sz="1100">
                <a:solidFill>
                  <a:schemeClr val="dk1"/>
                </a:solidFill>
                <a:latin typeface="Montserrat"/>
                <a:ea typeface="Montserrat"/>
                <a:cs typeface="Montserrat"/>
                <a:sym typeface="Montserrat"/>
              </a:rPr>
              <a:t>An AI-generated exam at the end of each course</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en-GB" sz="1100">
                <a:solidFill>
                  <a:schemeClr val="dk1"/>
                </a:solidFill>
                <a:latin typeface="Montserrat"/>
                <a:ea typeface="Montserrat"/>
                <a:cs typeface="Montserrat"/>
                <a:sym typeface="Montserrat"/>
              </a:rPr>
              <a:t>A certificate of completion, boosting their resume and job prospects</a:t>
            </a:r>
            <a:endParaRPr sz="1100">
              <a:solidFill>
                <a:schemeClr val="dk1"/>
              </a:solidFill>
              <a:latin typeface="Montserrat"/>
              <a:ea typeface="Montserrat"/>
              <a:cs typeface="Montserrat"/>
              <a:sym typeface="Montserrat"/>
            </a:endParaRPr>
          </a:p>
          <a:p>
            <a:pPr indent="0" lvl="0" marL="0" rtl="0" algn="just">
              <a:lnSpc>
                <a:spcPct val="138000"/>
              </a:lnSpc>
              <a:spcBef>
                <a:spcPts val="1400"/>
              </a:spcBef>
              <a:spcAft>
                <a:spcPts val="0"/>
              </a:spcAft>
              <a:buClr>
                <a:schemeClr val="dk1"/>
              </a:buClr>
              <a:buSzPts val="1100"/>
              <a:buFont typeface="Arial"/>
              <a:buNone/>
            </a:pPr>
            <a:r>
              <a:rPr b="1" lang="en-GB" sz="1300">
                <a:solidFill>
                  <a:schemeClr val="dk1"/>
                </a:solidFill>
                <a:latin typeface="Montserrat"/>
                <a:ea typeface="Montserrat"/>
                <a:cs typeface="Montserrat"/>
                <a:sym typeface="Montserrat"/>
              </a:rPr>
              <a:t>How It’s Different:</a:t>
            </a:r>
            <a:endParaRPr b="1" sz="1300">
              <a:solidFill>
                <a:schemeClr val="dk1"/>
              </a:solidFill>
              <a:latin typeface="Montserrat"/>
              <a:ea typeface="Montserrat"/>
              <a:cs typeface="Montserrat"/>
              <a:sym typeface="Montserrat"/>
            </a:endParaRPr>
          </a:p>
          <a:p>
            <a:pPr indent="0" lvl="0" marL="0" rtl="0" algn="just">
              <a:lnSpc>
                <a:spcPct val="138000"/>
              </a:lnSpc>
              <a:spcBef>
                <a:spcPts val="120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Unlike most job platforms that require internet access and only suggest jobs, our platform:</a:t>
            </a:r>
            <a:endParaRPr sz="1100">
              <a:solidFill>
                <a:schemeClr val="dk1"/>
              </a:solidFill>
              <a:latin typeface="Montserrat"/>
              <a:ea typeface="Montserrat"/>
              <a:cs typeface="Montserrat"/>
              <a:sym typeface="Montserrat"/>
            </a:endParaRPr>
          </a:p>
          <a:p>
            <a:pPr indent="-298450" lvl="0" marL="457200" rtl="0" algn="just">
              <a:lnSpc>
                <a:spcPct val="115000"/>
              </a:lnSpc>
              <a:spcBef>
                <a:spcPts val="1200"/>
              </a:spcBef>
              <a:spcAft>
                <a:spcPts val="0"/>
              </a:spcAft>
              <a:buClr>
                <a:schemeClr val="dk1"/>
              </a:buClr>
              <a:buSzPts val="1100"/>
              <a:buFont typeface="Montserrat"/>
              <a:buChar char="●"/>
            </a:pPr>
            <a:r>
              <a:rPr lang="en-GB" sz="1100">
                <a:solidFill>
                  <a:schemeClr val="dk1"/>
                </a:solidFill>
                <a:latin typeface="Montserrat"/>
                <a:ea typeface="Montserrat"/>
                <a:cs typeface="Montserrat"/>
                <a:sym typeface="Montserrat"/>
              </a:rPr>
              <a:t>Works even offline or via SMS/voice</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en-GB" sz="1100">
                <a:solidFill>
                  <a:schemeClr val="dk1"/>
                </a:solidFill>
                <a:latin typeface="Montserrat"/>
                <a:ea typeface="Montserrat"/>
                <a:cs typeface="Montserrat"/>
                <a:sym typeface="Montserrat"/>
              </a:rPr>
              <a:t>Uses AI to personalize upskilling content and certification</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en-GB" sz="1100">
                <a:solidFill>
                  <a:schemeClr val="dk1"/>
                </a:solidFill>
                <a:latin typeface="Montserrat"/>
                <a:ea typeface="Montserrat"/>
                <a:cs typeface="Montserrat"/>
                <a:sym typeface="Montserrat"/>
              </a:rPr>
              <a:t>Offers end-to-end support: from identifying gaps to filling them</a:t>
            </a:r>
            <a:endParaRPr sz="1100">
              <a:solidFill>
                <a:schemeClr val="dk1"/>
              </a:solidFill>
              <a:latin typeface="Montserrat"/>
              <a:ea typeface="Montserrat"/>
              <a:cs typeface="Montserrat"/>
              <a:sym typeface="Montserrat"/>
            </a:endParaRPr>
          </a:p>
          <a:p>
            <a:pPr indent="0" lvl="0" marL="0" rtl="0" algn="just">
              <a:lnSpc>
                <a:spcPct val="138000"/>
              </a:lnSpc>
              <a:spcBef>
                <a:spcPts val="1400"/>
              </a:spcBef>
              <a:spcAft>
                <a:spcPts val="0"/>
              </a:spcAft>
              <a:buClr>
                <a:schemeClr val="dk1"/>
              </a:buClr>
              <a:buSzPts val="1100"/>
              <a:buFont typeface="Arial"/>
              <a:buNone/>
            </a:pPr>
            <a:r>
              <a:rPr b="1" lang="en-GB" sz="1300">
                <a:solidFill>
                  <a:schemeClr val="dk1"/>
                </a:solidFill>
                <a:latin typeface="Montserrat"/>
                <a:ea typeface="Montserrat"/>
                <a:cs typeface="Montserrat"/>
                <a:sym typeface="Montserrat"/>
              </a:rPr>
              <a:t>USP (Unique Selling Proposition):</a:t>
            </a:r>
            <a:endParaRPr b="1" sz="1300">
              <a:solidFill>
                <a:schemeClr val="dk1"/>
              </a:solidFill>
              <a:latin typeface="Montserrat"/>
              <a:ea typeface="Montserrat"/>
              <a:cs typeface="Montserrat"/>
              <a:sym typeface="Montserrat"/>
            </a:endParaRPr>
          </a:p>
          <a:p>
            <a:pPr indent="-298450" lvl="0" marL="457200" rtl="0" algn="just">
              <a:lnSpc>
                <a:spcPct val="115000"/>
              </a:lnSpc>
              <a:spcBef>
                <a:spcPts val="400"/>
              </a:spcBef>
              <a:spcAft>
                <a:spcPts val="0"/>
              </a:spcAft>
              <a:buClr>
                <a:schemeClr val="dk1"/>
              </a:buClr>
              <a:buSzPts val="1100"/>
              <a:buFont typeface="Montserrat"/>
              <a:buChar char="●"/>
            </a:pPr>
            <a:r>
              <a:rPr lang="en-GB" sz="1100">
                <a:solidFill>
                  <a:schemeClr val="dk1"/>
                </a:solidFill>
                <a:latin typeface="Montserrat"/>
                <a:ea typeface="Montserrat"/>
                <a:cs typeface="Montserrat"/>
                <a:sym typeface="Montserrat"/>
              </a:rPr>
              <a:t>Accessibility-first: Works for people with limited internet or digital literacy</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en-GB" sz="1100">
                <a:solidFill>
                  <a:schemeClr val="dk1"/>
                </a:solidFill>
                <a:latin typeface="Montserrat"/>
                <a:ea typeface="Montserrat"/>
                <a:cs typeface="Montserrat"/>
                <a:sym typeface="Montserrat"/>
              </a:rPr>
              <a:t>AI personalization: Tailored courses and exams, not one-size-fits-all</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en-GB" sz="1100">
                <a:solidFill>
                  <a:schemeClr val="dk1"/>
                </a:solidFill>
                <a:latin typeface="Montserrat"/>
                <a:ea typeface="Montserrat"/>
                <a:cs typeface="Montserrat"/>
                <a:sym typeface="Montserrat"/>
              </a:rPr>
              <a:t>Low-bandwidth design: Ideal for remote and rural areas</a:t>
            </a:r>
            <a:endParaRPr sz="1100">
              <a:solidFill>
                <a:schemeClr val="dk1"/>
              </a:solidFill>
              <a:latin typeface="Montserrat"/>
              <a:ea typeface="Montserrat"/>
              <a:cs typeface="Montserrat"/>
              <a:sym typeface="Montserrat"/>
            </a:endParaRPr>
          </a:p>
          <a:p>
            <a:pPr indent="0" lvl="0" marL="0" rtl="0" algn="just">
              <a:lnSpc>
                <a:spcPct val="138000"/>
              </a:lnSpc>
              <a:spcBef>
                <a:spcPts val="1400"/>
              </a:spcBef>
              <a:spcAft>
                <a:spcPts val="400"/>
              </a:spcAft>
              <a:buClr>
                <a:schemeClr val="dk1"/>
              </a:buClr>
              <a:buSzPts val="1100"/>
              <a:buFont typeface="Arial"/>
              <a:buNone/>
            </a:pPr>
            <a:r>
              <a:rPr b="1" lang="en-GB" sz="1300">
                <a:solidFill>
                  <a:schemeClr val="dk1"/>
                </a:solidFill>
                <a:latin typeface="Montserrat"/>
                <a:ea typeface="Montserrat"/>
                <a:cs typeface="Montserrat"/>
                <a:sym typeface="Montserrat"/>
              </a:rPr>
              <a:t>Intended Impact:</a:t>
            </a:r>
            <a:r>
              <a:rPr lang="en-GB" sz="1300">
                <a:solidFill>
                  <a:schemeClr val="dk1"/>
                </a:solidFill>
                <a:latin typeface="Montserrat"/>
                <a:ea typeface="Montserrat"/>
                <a:cs typeface="Montserrat"/>
                <a:sym typeface="Montserrat"/>
              </a:rPr>
              <a:t> </a:t>
            </a:r>
            <a:r>
              <a:rPr lang="en-GB" sz="1100">
                <a:solidFill>
                  <a:schemeClr val="dk1"/>
                </a:solidFill>
                <a:latin typeface="Montserrat"/>
                <a:ea typeface="Montserrat"/>
                <a:cs typeface="Montserrat"/>
                <a:sym typeface="Montserrat"/>
              </a:rPr>
              <a:t>Our goal is to enable job access and skill development through a smart, low-bandwidth, and personalized platform—helping users to achieve their dream jobs.</a:t>
            </a:r>
            <a:endParaRPr sz="1500">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5"/>
          <p:cNvPicPr preferRelativeResize="0"/>
          <p:nvPr/>
        </p:nvPicPr>
        <p:blipFill rotWithShape="1">
          <a:blip r:embed="rId3">
            <a:alphaModFix/>
          </a:blip>
          <a:srcRect b="0" l="0" r="0" t="0"/>
          <a:stretch/>
        </p:blipFill>
        <p:spPr>
          <a:xfrm>
            <a:off x="0" y="0"/>
            <a:ext cx="9144003" cy="5143490"/>
          </a:xfrm>
          <a:prstGeom prst="rect">
            <a:avLst/>
          </a:prstGeom>
          <a:noFill/>
          <a:ln>
            <a:noFill/>
          </a:ln>
        </p:spPr>
      </p:pic>
      <p:pic>
        <p:nvPicPr>
          <p:cNvPr id="87" name="Google Shape;87;p5"/>
          <p:cNvPicPr preferRelativeResize="0"/>
          <p:nvPr/>
        </p:nvPicPr>
        <p:blipFill>
          <a:blip r:embed="rId4">
            <a:alphaModFix amt="40000"/>
          </a:blip>
          <a:stretch>
            <a:fillRect/>
          </a:stretch>
        </p:blipFill>
        <p:spPr>
          <a:xfrm>
            <a:off x="1605075" y="575625"/>
            <a:ext cx="6245551" cy="4522624"/>
          </a:xfrm>
          <a:prstGeom prst="rect">
            <a:avLst/>
          </a:prstGeom>
          <a:noFill/>
          <a:ln>
            <a:noFill/>
          </a:ln>
        </p:spPr>
      </p:pic>
      <p:sp>
        <p:nvSpPr>
          <p:cNvPr id="88" name="Google Shape;88;p5"/>
          <p:cNvSpPr txBox="1"/>
          <p:nvPr/>
        </p:nvSpPr>
        <p:spPr>
          <a:xfrm>
            <a:off x="311700" y="575625"/>
            <a:ext cx="8520600" cy="966300"/>
          </a:xfrm>
          <a:prstGeom prst="rect">
            <a:avLst/>
          </a:prstGeom>
          <a:noFill/>
          <a:ln>
            <a:noFill/>
          </a:ln>
        </p:spPr>
        <p:txBody>
          <a:bodyPr anchorCtr="0" anchor="t" bIns="91425" lIns="91425" spcFirstLastPara="1" rIns="91425" wrap="square" tIns="91425">
            <a:normAutofit lnSpcReduction="10000"/>
          </a:bodyPr>
          <a:lstStyle/>
          <a:p>
            <a:pPr indent="0" lvl="0" marL="0" marR="0" rtl="0" algn="just">
              <a:lnSpc>
                <a:spcPct val="115000"/>
              </a:lnSpc>
              <a:spcBef>
                <a:spcPts val="0"/>
              </a:spcBef>
              <a:spcAft>
                <a:spcPts val="100"/>
              </a:spcAft>
              <a:buClr>
                <a:srgbClr val="000000"/>
              </a:buClr>
              <a:buSzPts val="1500"/>
              <a:buFont typeface="Arial"/>
              <a:buNone/>
            </a:pPr>
            <a:r>
              <a:rPr b="0" i="0" lang="en-GB" sz="1500" u="none" cap="none" strike="noStrike">
                <a:solidFill>
                  <a:schemeClr val="dk1"/>
                </a:solidFill>
                <a:latin typeface="Montserrat SemiBold"/>
                <a:ea typeface="Montserrat SemiBold"/>
                <a:cs typeface="Montserrat SemiBold"/>
                <a:sym typeface="Montserrat SemiBold"/>
              </a:rPr>
              <a:t>Who is the primary user of your solution, and explain how your solution will leverage open-source AI to address the aspects mentioned in the </a:t>
            </a:r>
            <a:r>
              <a:rPr b="0" i="0" lang="en-GB" sz="1500" u="sng" cap="none" strike="noStrike">
                <a:solidFill>
                  <a:schemeClr val="hlink"/>
                </a:solidFill>
                <a:latin typeface="Montserrat SemiBold"/>
                <a:ea typeface="Montserrat SemiBold"/>
                <a:cs typeface="Montserrat SemiBold"/>
                <a:sym typeface="Montserrat SemiBold"/>
                <a:hlinkClick r:id="rId5"/>
              </a:rPr>
              <a:t>Key Design Guidelines</a:t>
            </a:r>
            <a:r>
              <a:rPr b="0" i="0" lang="en-GB" sz="1500" u="none" cap="none" strike="noStrike">
                <a:solidFill>
                  <a:schemeClr val="dk1"/>
                </a:solidFill>
                <a:latin typeface="Montserrat SemiBold"/>
                <a:ea typeface="Montserrat SemiBold"/>
                <a:cs typeface="Montserrat SemiBold"/>
                <a:sym typeface="Montserrat SemiBold"/>
              </a:rPr>
              <a:t> (max 200 words).</a:t>
            </a:r>
            <a:endParaRPr b="0" i="0" sz="1500" u="none" cap="none" strike="noStrike">
              <a:solidFill>
                <a:srgbClr val="616161"/>
              </a:solidFill>
              <a:latin typeface="Montserrat SemiBold"/>
              <a:ea typeface="Montserrat SemiBold"/>
              <a:cs typeface="Montserrat SemiBold"/>
              <a:sym typeface="Montserrat SemiBold"/>
            </a:endParaRPr>
          </a:p>
        </p:txBody>
      </p:sp>
      <p:sp>
        <p:nvSpPr>
          <p:cNvPr id="89" name="Google Shape;89;p5"/>
          <p:cNvSpPr txBox="1"/>
          <p:nvPr/>
        </p:nvSpPr>
        <p:spPr>
          <a:xfrm>
            <a:off x="311700" y="1624450"/>
            <a:ext cx="8832300" cy="2946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en-GB" sz="1300">
                <a:solidFill>
                  <a:schemeClr val="dk1"/>
                </a:solidFill>
                <a:latin typeface="Montserrat"/>
                <a:ea typeface="Montserrat"/>
                <a:cs typeface="Montserrat"/>
                <a:sym typeface="Montserrat"/>
              </a:rPr>
              <a:t>Primary User:</a:t>
            </a:r>
            <a:endParaRPr b="1" sz="13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GB" sz="1100">
                <a:solidFill>
                  <a:schemeClr val="dk1"/>
                </a:solidFill>
                <a:latin typeface="Montserrat"/>
                <a:ea typeface="Montserrat"/>
                <a:cs typeface="Montserrat"/>
                <a:sym typeface="Montserrat"/>
              </a:rPr>
              <a:t>Our solution targets job seekers who often face barriers like limited internet access, basic devices, low digital literacy, and economic constraints. Many are first-time tech users or rely on shared or feature phones.</a:t>
            </a:r>
            <a:endParaRPr sz="11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None/>
            </a:pPr>
            <a:r>
              <a:t/>
            </a:r>
            <a:endParaRPr sz="11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None/>
            </a:pPr>
            <a:r>
              <a:rPr b="1" lang="en-GB" sz="1300">
                <a:solidFill>
                  <a:schemeClr val="dk1"/>
                </a:solidFill>
                <a:latin typeface="Montserrat"/>
                <a:ea typeface="Montserrat"/>
                <a:cs typeface="Montserrat"/>
                <a:sym typeface="Montserrat"/>
              </a:rPr>
              <a:t>How We Leverage Open-Source AI:</a:t>
            </a:r>
            <a:endParaRPr b="1" sz="13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GB" sz="1100">
                <a:solidFill>
                  <a:schemeClr val="dk1"/>
                </a:solidFill>
                <a:latin typeface="Montserrat"/>
                <a:ea typeface="Montserrat"/>
                <a:cs typeface="Montserrat"/>
                <a:sym typeface="Montserrat"/>
              </a:rPr>
              <a:t>We use lightweight </a:t>
            </a:r>
            <a:r>
              <a:rPr b="1" lang="en-GB" sz="1100">
                <a:solidFill>
                  <a:schemeClr val="dk1"/>
                </a:solidFill>
                <a:latin typeface="Montserrat"/>
                <a:ea typeface="Montserrat"/>
                <a:cs typeface="Montserrat"/>
                <a:sym typeface="Montserrat"/>
              </a:rPr>
              <a:t>open-source AI models</a:t>
            </a:r>
            <a:r>
              <a:rPr lang="en-GB" sz="1100">
                <a:solidFill>
                  <a:schemeClr val="dk1"/>
                </a:solidFill>
                <a:latin typeface="Montserrat"/>
                <a:ea typeface="Montserrat"/>
                <a:cs typeface="Montserrat"/>
                <a:sym typeface="Montserrat"/>
              </a:rPr>
              <a:t> (e.g., ONNX, TFLite) for </a:t>
            </a:r>
            <a:r>
              <a:rPr b="1" lang="en-GB" sz="1100">
                <a:solidFill>
                  <a:schemeClr val="dk1"/>
                </a:solidFill>
                <a:latin typeface="Montserrat"/>
                <a:ea typeface="Montserrat"/>
                <a:cs typeface="Montserrat"/>
                <a:sym typeface="Montserrat"/>
              </a:rPr>
              <a:t>offline resume parsing and skill gap analysis</a:t>
            </a:r>
            <a:r>
              <a:rPr lang="en-GB" sz="1100">
                <a:solidFill>
                  <a:schemeClr val="dk1"/>
                </a:solidFill>
                <a:latin typeface="Montserrat"/>
                <a:ea typeface="Montserrat"/>
                <a:cs typeface="Montserrat"/>
                <a:sym typeface="Montserrat"/>
              </a:rPr>
              <a:t> on low-end mobile devices, ensuring connectivity resilience. AI-generated personalized crash courses and assessments are hosted online in regional languages, addressing language and trust issues.</a:t>
            </a:r>
            <a:endParaRPr sz="1100">
              <a:solidFill>
                <a:schemeClr val="dk1"/>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lang="en-GB" sz="1100">
                <a:solidFill>
                  <a:schemeClr val="dk1"/>
                </a:solidFill>
                <a:latin typeface="Montserrat"/>
                <a:ea typeface="Montserrat"/>
                <a:cs typeface="Montserrat"/>
                <a:sym typeface="Montserrat"/>
              </a:rPr>
              <a:t>To tackle </a:t>
            </a:r>
            <a:r>
              <a:rPr b="1" lang="en-GB" sz="1100">
                <a:solidFill>
                  <a:schemeClr val="dk1"/>
                </a:solidFill>
                <a:latin typeface="Montserrat"/>
                <a:ea typeface="Montserrat"/>
                <a:cs typeface="Montserrat"/>
                <a:sym typeface="Montserrat"/>
              </a:rPr>
              <a:t>resource limitations</a:t>
            </a:r>
            <a:r>
              <a:rPr lang="en-GB" sz="1100">
                <a:solidFill>
                  <a:schemeClr val="dk1"/>
                </a:solidFill>
                <a:latin typeface="Montserrat"/>
                <a:ea typeface="Montserrat"/>
                <a:cs typeface="Montserrat"/>
                <a:sym typeface="Montserrat"/>
              </a:rPr>
              <a:t>, we use </a:t>
            </a:r>
            <a:r>
              <a:rPr b="1" lang="en-GB" sz="1100">
                <a:solidFill>
                  <a:schemeClr val="dk1"/>
                </a:solidFill>
                <a:latin typeface="Montserrat"/>
                <a:ea typeface="Montserrat"/>
                <a:cs typeface="Montserrat"/>
                <a:sym typeface="Montserrat"/>
              </a:rPr>
              <a:t>open AI Modals</a:t>
            </a:r>
            <a:r>
              <a:rPr lang="en-GB" sz="1100">
                <a:solidFill>
                  <a:schemeClr val="dk1"/>
                </a:solidFill>
                <a:latin typeface="Montserrat"/>
                <a:ea typeface="Montserrat"/>
                <a:cs typeface="Montserrat"/>
                <a:sym typeface="Montserrat"/>
              </a:rPr>
              <a:t> and community-contributed content</a:t>
            </a:r>
            <a:r>
              <a:rPr lang="en-GB" sz="1100">
                <a:solidFill>
                  <a:srgbClr val="FF0000"/>
                </a:solidFill>
                <a:latin typeface="Montserrat"/>
                <a:ea typeface="Montserrat"/>
                <a:cs typeface="Montserrat"/>
                <a:sym typeface="Montserrat"/>
              </a:rPr>
              <a:t> </a:t>
            </a:r>
            <a:r>
              <a:rPr lang="en-GB" sz="1100">
                <a:solidFill>
                  <a:schemeClr val="dk1"/>
                </a:solidFill>
                <a:latin typeface="Montserrat"/>
                <a:ea typeface="Montserrat"/>
                <a:cs typeface="Montserrat"/>
                <a:sym typeface="Montserrat"/>
              </a:rPr>
              <a:t>to generate learning material. Our voice/ SMS interface extends AI access to users wit</a:t>
            </a:r>
            <a:r>
              <a:rPr lang="en-GB" sz="1100">
                <a:solidFill>
                  <a:schemeClr val="dk1"/>
                </a:solidFill>
                <a:latin typeface="Montserrat"/>
                <a:ea typeface="Montserrat"/>
                <a:cs typeface="Montserrat"/>
                <a:sym typeface="Montserrat"/>
              </a:rPr>
              <a:t>hout smartphones or internet</a:t>
            </a:r>
            <a:r>
              <a:rPr lang="en-GB" sz="1100">
                <a:solidFill>
                  <a:schemeClr val="dk1"/>
                </a:solidFill>
                <a:latin typeface="Montserrat"/>
                <a:ea typeface="Montserrat"/>
                <a:cs typeface="Montserrat"/>
                <a:sym typeface="Montserrat"/>
              </a:rPr>
              <a:t>, ensuring technical inclusivity.</a:t>
            </a:r>
            <a:endParaRPr sz="1100">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g340488b0204_0_194"/>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95" name="Google Shape;95;g340488b0204_0_194"/>
          <p:cNvSpPr txBox="1"/>
          <p:nvPr/>
        </p:nvSpPr>
        <p:spPr>
          <a:xfrm>
            <a:off x="311700" y="1624450"/>
            <a:ext cx="8832300" cy="35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t/>
            </a:r>
            <a:endParaRPr sz="1100">
              <a:solidFill>
                <a:schemeClr val="dk1"/>
              </a:solidFill>
              <a:latin typeface="Montserrat"/>
              <a:ea typeface="Montserrat"/>
              <a:cs typeface="Montserrat"/>
              <a:sym typeface="Montserrat"/>
            </a:endParaRPr>
          </a:p>
        </p:txBody>
      </p:sp>
      <p:sp>
        <p:nvSpPr>
          <p:cNvPr id="96" name="Google Shape;96;g340488b0204_0_194"/>
          <p:cNvSpPr txBox="1"/>
          <p:nvPr/>
        </p:nvSpPr>
        <p:spPr>
          <a:xfrm>
            <a:off x="0" y="553475"/>
            <a:ext cx="9144000" cy="354000"/>
          </a:xfrm>
          <a:prstGeom prst="rect">
            <a:avLst/>
          </a:prstGeom>
          <a:solidFill>
            <a:srgbClr val="693D3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lt1"/>
                </a:solidFill>
                <a:highlight>
                  <a:srgbClr val="693D30"/>
                </a:highlight>
              </a:rPr>
              <a:t>Key Design Guidelines</a:t>
            </a:r>
            <a:endParaRPr b="1" sz="1800">
              <a:solidFill>
                <a:schemeClr val="lt1"/>
              </a:solidFill>
              <a:highlight>
                <a:srgbClr val="693D30"/>
              </a:highlight>
            </a:endParaRPr>
          </a:p>
        </p:txBody>
      </p:sp>
      <p:sp>
        <p:nvSpPr>
          <p:cNvPr id="97" name="Google Shape;97;g340488b0204_0_194"/>
          <p:cNvSpPr txBox="1"/>
          <p:nvPr/>
        </p:nvSpPr>
        <p:spPr>
          <a:xfrm>
            <a:off x="5873550" y="1130900"/>
            <a:ext cx="2277900" cy="26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693D30"/>
              </a:solidFill>
            </a:endParaRPr>
          </a:p>
        </p:txBody>
      </p:sp>
      <p:sp>
        <p:nvSpPr>
          <p:cNvPr id="98" name="Google Shape;98;g340488b0204_0_194"/>
          <p:cNvSpPr txBox="1"/>
          <p:nvPr/>
        </p:nvSpPr>
        <p:spPr>
          <a:xfrm>
            <a:off x="4572000" y="3524800"/>
            <a:ext cx="4544700" cy="14028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693D30"/>
                </a:solidFill>
              </a:rPr>
              <a:t>Resource</a:t>
            </a:r>
            <a:r>
              <a:rPr b="1" lang="en-GB">
                <a:solidFill>
                  <a:srgbClr val="693D30"/>
                </a:solidFill>
              </a:rPr>
              <a:t> Limitations</a:t>
            </a:r>
            <a:endParaRPr b="1">
              <a:solidFill>
                <a:srgbClr val="693D30"/>
              </a:solidFill>
            </a:endParaRPr>
          </a:p>
          <a:p>
            <a:pPr indent="-298450" lvl="0" marL="457200" rtl="0" algn="l">
              <a:spcBef>
                <a:spcPts val="0"/>
              </a:spcBef>
              <a:spcAft>
                <a:spcPts val="0"/>
              </a:spcAft>
              <a:buClr>
                <a:schemeClr val="dk1"/>
              </a:buClr>
              <a:buSzPts val="1100"/>
              <a:buChar char="●"/>
            </a:pPr>
            <a:r>
              <a:rPr b="1" lang="en-GB" sz="1100">
                <a:solidFill>
                  <a:schemeClr val="dk1"/>
                </a:solidFill>
                <a:highlight>
                  <a:schemeClr val="lt1"/>
                </a:highlight>
                <a:latin typeface="Montserrat"/>
                <a:ea typeface="Montserrat"/>
                <a:cs typeface="Montserrat"/>
                <a:sym typeface="Montserrat"/>
              </a:rPr>
              <a:t>Economic</a:t>
            </a:r>
            <a:r>
              <a:rPr b="1" lang="en-GB" sz="1100">
                <a:solidFill>
                  <a:schemeClr val="dk1"/>
                </a:solidFill>
                <a:highlight>
                  <a:schemeClr val="lt1"/>
                </a:highlight>
                <a:latin typeface="Montserrat"/>
                <a:ea typeface="Montserrat"/>
                <a:cs typeface="Montserrat"/>
                <a:sym typeface="Montserrat"/>
              </a:rPr>
              <a:t>:</a:t>
            </a:r>
            <a:r>
              <a:rPr lang="en-GB" sz="1100">
                <a:solidFill>
                  <a:schemeClr val="dk1"/>
                </a:solidFill>
                <a:highlight>
                  <a:schemeClr val="lt1"/>
                </a:highlight>
                <a:latin typeface="Montserrat"/>
                <a:ea typeface="Montserrat"/>
                <a:cs typeface="Montserrat"/>
                <a:sym typeface="Montserrat"/>
              </a:rPr>
              <a:t> </a:t>
            </a:r>
            <a:r>
              <a:rPr lang="en-GB" sz="1100">
                <a:solidFill>
                  <a:schemeClr val="dk1"/>
                </a:solidFill>
                <a:highlight>
                  <a:schemeClr val="lt1"/>
                </a:highlight>
                <a:latin typeface="Montserrat"/>
                <a:ea typeface="Montserrat"/>
                <a:cs typeface="Montserrat"/>
                <a:sym typeface="Montserrat"/>
              </a:rPr>
              <a:t>Since its mostly AI generated work it can be charged negligibly or can use offline model.</a:t>
            </a:r>
            <a:endParaRPr sz="1100">
              <a:solidFill>
                <a:schemeClr val="dk1"/>
              </a:solidFill>
              <a:highlight>
                <a:schemeClr val="lt1"/>
              </a:highlight>
              <a:latin typeface="Montserrat"/>
              <a:ea typeface="Montserrat"/>
              <a:cs typeface="Montserrat"/>
              <a:sym typeface="Montserrat"/>
            </a:endParaRPr>
          </a:p>
          <a:p>
            <a:pPr indent="-298450" lvl="0" marL="457200" rtl="0" algn="l">
              <a:spcBef>
                <a:spcPts val="0"/>
              </a:spcBef>
              <a:spcAft>
                <a:spcPts val="0"/>
              </a:spcAft>
              <a:buClr>
                <a:schemeClr val="dk1"/>
              </a:buClr>
              <a:buSzPts val="1100"/>
              <a:buChar char="●"/>
            </a:pPr>
            <a:r>
              <a:rPr b="1" lang="en-GB" sz="1100">
                <a:solidFill>
                  <a:schemeClr val="dk1"/>
                </a:solidFill>
                <a:highlight>
                  <a:schemeClr val="lt1"/>
                </a:highlight>
                <a:latin typeface="Montserrat"/>
                <a:ea typeface="Montserrat"/>
                <a:cs typeface="Montserrat"/>
                <a:sym typeface="Montserrat"/>
              </a:rPr>
              <a:t>Data</a:t>
            </a:r>
            <a:r>
              <a:rPr b="1" lang="en-GB" sz="1100">
                <a:solidFill>
                  <a:schemeClr val="dk1"/>
                </a:solidFill>
                <a:highlight>
                  <a:schemeClr val="lt1"/>
                </a:highlight>
                <a:latin typeface="Montserrat"/>
                <a:ea typeface="Montserrat"/>
                <a:cs typeface="Montserrat"/>
                <a:sym typeface="Montserrat"/>
              </a:rPr>
              <a:t>:</a:t>
            </a:r>
            <a:r>
              <a:rPr lang="en-GB" sz="1100">
                <a:solidFill>
                  <a:schemeClr val="dk1"/>
                </a:solidFill>
                <a:highlight>
                  <a:schemeClr val="lt1"/>
                </a:highlight>
                <a:latin typeface="Montserrat"/>
                <a:ea typeface="Montserrat"/>
                <a:cs typeface="Montserrat"/>
                <a:sym typeface="Montserrat"/>
              </a:rPr>
              <a:t> Leveraging open AI models removes our </a:t>
            </a:r>
            <a:r>
              <a:rPr lang="en-GB" sz="1100">
                <a:solidFill>
                  <a:schemeClr val="dk1"/>
                </a:solidFill>
                <a:highlight>
                  <a:schemeClr val="lt1"/>
                </a:highlight>
                <a:latin typeface="Montserrat"/>
                <a:ea typeface="Montserrat"/>
                <a:cs typeface="Montserrat"/>
                <a:sym typeface="Montserrat"/>
              </a:rPr>
              <a:t>dependencies</a:t>
            </a:r>
            <a:r>
              <a:rPr lang="en-GB" sz="1100">
                <a:solidFill>
                  <a:schemeClr val="dk1"/>
                </a:solidFill>
                <a:highlight>
                  <a:schemeClr val="lt1"/>
                </a:highlight>
                <a:latin typeface="Montserrat"/>
                <a:ea typeface="Montserrat"/>
                <a:cs typeface="Montserrat"/>
                <a:sym typeface="Montserrat"/>
              </a:rPr>
              <a:t> on datasets.</a:t>
            </a:r>
            <a:endParaRPr sz="1100">
              <a:solidFill>
                <a:schemeClr val="dk1"/>
              </a:solidFill>
              <a:highlight>
                <a:schemeClr val="lt1"/>
              </a:highlight>
              <a:latin typeface="Montserrat"/>
              <a:ea typeface="Montserrat"/>
              <a:cs typeface="Montserrat"/>
              <a:sym typeface="Montserrat"/>
            </a:endParaRPr>
          </a:p>
          <a:p>
            <a:pPr indent="-298450" lvl="0" marL="457200" rtl="0" algn="l">
              <a:spcBef>
                <a:spcPts val="0"/>
              </a:spcBef>
              <a:spcAft>
                <a:spcPts val="0"/>
              </a:spcAft>
              <a:buClr>
                <a:schemeClr val="dk1"/>
              </a:buClr>
              <a:buSzPts val="1100"/>
              <a:buChar char="●"/>
            </a:pPr>
            <a:r>
              <a:rPr b="1" lang="en-GB" sz="1100">
                <a:solidFill>
                  <a:schemeClr val="dk1"/>
                </a:solidFill>
                <a:highlight>
                  <a:schemeClr val="lt1"/>
                </a:highlight>
                <a:latin typeface="Montserrat"/>
                <a:ea typeface="Montserrat"/>
                <a:cs typeface="Montserrat"/>
                <a:sym typeface="Montserrat"/>
              </a:rPr>
              <a:t>Expertise</a:t>
            </a:r>
            <a:r>
              <a:rPr b="1" lang="en-GB" sz="1100">
                <a:solidFill>
                  <a:schemeClr val="dk1"/>
                </a:solidFill>
                <a:highlight>
                  <a:schemeClr val="lt1"/>
                </a:highlight>
                <a:latin typeface="Montserrat"/>
                <a:ea typeface="Montserrat"/>
                <a:cs typeface="Montserrat"/>
                <a:sym typeface="Montserrat"/>
              </a:rPr>
              <a:t>:</a:t>
            </a:r>
            <a:r>
              <a:rPr lang="en-GB" sz="1100">
                <a:solidFill>
                  <a:schemeClr val="dk1"/>
                </a:solidFill>
                <a:highlight>
                  <a:schemeClr val="lt1"/>
                </a:highlight>
                <a:latin typeface="Montserrat"/>
                <a:ea typeface="Montserrat"/>
                <a:cs typeface="Montserrat"/>
                <a:sym typeface="Montserrat"/>
              </a:rPr>
              <a:t> The platform requires low </a:t>
            </a:r>
            <a:r>
              <a:rPr lang="en-GB" sz="1100">
                <a:solidFill>
                  <a:schemeClr val="dk1"/>
                </a:solidFill>
                <a:highlight>
                  <a:schemeClr val="lt1"/>
                </a:highlight>
                <a:latin typeface="Montserrat"/>
                <a:ea typeface="Montserrat"/>
                <a:cs typeface="Montserrat"/>
                <a:sym typeface="Montserrat"/>
              </a:rPr>
              <a:t>maintenance</a:t>
            </a:r>
            <a:r>
              <a:rPr lang="en-GB" sz="1100">
                <a:solidFill>
                  <a:schemeClr val="dk1"/>
                </a:solidFill>
                <a:highlight>
                  <a:schemeClr val="lt1"/>
                </a:highlight>
                <a:latin typeface="Montserrat"/>
                <a:ea typeface="Montserrat"/>
                <a:cs typeface="Montserrat"/>
                <a:sym typeface="Montserrat"/>
              </a:rPr>
              <a:t> and designed for community-based deployment.</a:t>
            </a:r>
            <a:endParaRPr sz="1100">
              <a:solidFill>
                <a:schemeClr val="dk1"/>
              </a:solidFill>
              <a:latin typeface="Montserrat"/>
              <a:ea typeface="Montserrat"/>
              <a:cs typeface="Montserrat"/>
              <a:sym typeface="Montserrat"/>
            </a:endParaRPr>
          </a:p>
        </p:txBody>
      </p:sp>
      <p:sp>
        <p:nvSpPr>
          <p:cNvPr id="99" name="Google Shape;99;g340488b0204_0_194"/>
          <p:cNvSpPr txBox="1"/>
          <p:nvPr/>
        </p:nvSpPr>
        <p:spPr>
          <a:xfrm>
            <a:off x="0" y="3524800"/>
            <a:ext cx="4572000" cy="14028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693D30"/>
                </a:solidFill>
              </a:rPr>
              <a:t>User Context</a:t>
            </a:r>
            <a:endParaRPr b="1">
              <a:solidFill>
                <a:srgbClr val="693D30"/>
              </a:solidFill>
            </a:endParaRPr>
          </a:p>
          <a:p>
            <a:pPr indent="-298450" lvl="0" marL="457200" rtl="0" algn="l">
              <a:spcBef>
                <a:spcPts val="0"/>
              </a:spcBef>
              <a:spcAft>
                <a:spcPts val="0"/>
              </a:spcAft>
              <a:buClr>
                <a:schemeClr val="dk1"/>
              </a:buClr>
              <a:buSzPts val="1100"/>
              <a:buChar char="●"/>
            </a:pPr>
            <a:r>
              <a:rPr b="1" lang="en-GB" sz="1100">
                <a:solidFill>
                  <a:schemeClr val="dk1"/>
                </a:solidFill>
                <a:highlight>
                  <a:schemeClr val="lt1"/>
                </a:highlight>
                <a:latin typeface="Montserrat"/>
                <a:ea typeface="Montserrat"/>
                <a:cs typeface="Montserrat"/>
                <a:sym typeface="Montserrat"/>
              </a:rPr>
              <a:t>Digital literacy</a:t>
            </a:r>
            <a:r>
              <a:rPr b="1" lang="en-GB" sz="1100">
                <a:solidFill>
                  <a:schemeClr val="dk1"/>
                </a:solidFill>
                <a:highlight>
                  <a:schemeClr val="lt1"/>
                </a:highlight>
                <a:latin typeface="Montserrat"/>
                <a:ea typeface="Montserrat"/>
                <a:cs typeface="Montserrat"/>
                <a:sym typeface="Montserrat"/>
              </a:rPr>
              <a:t>:</a:t>
            </a:r>
            <a:r>
              <a:rPr lang="en-GB" sz="1100">
                <a:solidFill>
                  <a:schemeClr val="dk1"/>
                </a:solidFill>
                <a:highlight>
                  <a:schemeClr val="lt1"/>
                </a:highlight>
                <a:latin typeface="Montserrat"/>
                <a:ea typeface="Montserrat"/>
                <a:cs typeface="Montserrat"/>
                <a:sym typeface="Montserrat"/>
              </a:rPr>
              <a:t> </a:t>
            </a:r>
            <a:r>
              <a:rPr lang="en-GB" sz="1100">
                <a:solidFill>
                  <a:schemeClr val="dk1"/>
                </a:solidFill>
                <a:highlight>
                  <a:schemeClr val="lt1"/>
                </a:highlight>
                <a:latin typeface="Montserrat"/>
                <a:ea typeface="Montserrat"/>
                <a:cs typeface="Montserrat"/>
                <a:sym typeface="Montserrat"/>
              </a:rPr>
              <a:t>Minimum requirement is to know how to send an SMS/ Voice call</a:t>
            </a:r>
            <a:endParaRPr sz="1100">
              <a:solidFill>
                <a:schemeClr val="dk1"/>
              </a:solidFill>
              <a:highlight>
                <a:schemeClr val="lt1"/>
              </a:highlight>
              <a:latin typeface="Montserrat"/>
              <a:ea typeface="Montserrat"/>
              <a:cs typeface="Montserrat"/>
              <a:sym typeface="Montserrat"/>
            </a:endParaRPr>
          </a:p>
          <a:p>
            <a:pPr indent="-298450" lvl="0" marL="457200" rtl="0" algn="l">
              <a:spcBef>
                <a:spcPts val="0"/>
              </a:spcBef>
              <a:spcAft>
                <a:spcPts val="0"/>
              </a:spcAft>
              <a:buClr>
                <a:schemeClr val="dk1"/>
              </a:buClr>
              <a:buSzPts val="1100"/>
              <a:buChar char="●"/>
            </a:pPr>
            <a:r>
              <a:rPr b="1" lang="en-GB" sz="1100">
                <a:solidFill>
                  <a:schemeClr val="dk1"/>
                </a:solidFill>
                <a:highlight>
                  <a:schemeClr val="lt1"/>
                </a:highlight>
                <a:latin typeface="Montserrat"/>
                <a:ea typeface="Montserrat"/>
                <a:cs typeface="Montserrat"/>
                <a:sym typeface="Montserrat"/>
              </a:rPr>
              <a:t>Language:</a:t>
            </a:r>
            <a:r>
              <a:rPr lang="en-GB" sz="1100">
                <a:solidFill>
                  <a:schemeClr val="dk1"/>
                </a:solidFill>
                <a:highlight>
                  <a:schemeClr val="lt1"/>
                </a:highlight>
                <a:latin typeface="Montserrat"/>
                <a:ea typeface="Montserrat"/>
                <a:cs typeface="Montserrat"/>
                <a:sym typeface="Montserrat"/>
              </a:rPr>
              <a:t> Basic english to initiate chat and regional language knowledge</a:t>
            </a:r>
            <a:endParaRPr sz="1100">
              <a:solidFill>
                <a:schemeClr val="dk1"/>
              </a:solidFill>
              <a:highlight>
                <a:schemeClr val="lt1"/>
              </a:highlight>
              <a:latin typeface="Montserrat"/>
              <a:ea typeface="Montserrat"/>
              <a:cs typeface="Montserrat"/>
              <a:sym typeface="Montserrat"/>
            </a:endParaRPr>
          </a:p>
          <a:p>
            <a:pPr indent="-298450" lvl="0" marL="457200" rtl="0" algn="l">
              <a:spcBef>
                <a:spcPts val="0"/>
              </a:spcBef>
              <a:spcAft>
                <a:spcPts val="0"/>
              </a:spcAft>
              <a:buClr>
                <a:schemeClr val="dk1"/>
              </a:buClr>
              <a:buSzPts val="1100"/>
              <a:buChar char="●"/>
            </a:pPr>
            <a:r>
              <a:rPr b="1" lang="en-GB" sz="1100">
                <a:solidFill>
                  <a:schemeClr val="dk1"/>
                </a:solidFill>
                <a:latin typeface="Montserrat"/>
                <a:ea typeface="Montserrat"/>
                <a:cs typeface="Montserrat"/>
                <a:sym typeface="Montserrat"/>
              </a:rPr>
              <a:t>Trust:</a:t>
            </a:r>
            <a:r>
              <a:rPr lang="en-GB" sz="1100">
                <a:solidFill>
                  <a:schemeClr val="dk1"/>
                </a:solidFill>
                <a:latin typeface="Montserrat"/>
                <a:ea typeface="Montserrat"/>
                <a:cs typeface="Montserrat"/>
                <a:sym typeface="Montserrat"/>
              </a:rPr>
              <a:t> Only skills are processed—no data is stored; analysis is done via Meta AI.</a:t>
            </a:r>
            <a:endParaRPr sz="1100">
              <a:solidFill>
                <a:schemeClr val="dk1"/>
              </a:solidFill>
              <a:latin typeface="Montserrat"/>
              <a:ea typeface="Montserrat"/>
              <a:cs typeface="Montserrat"/>
              <a:sym typeface="Montserrat"/>
            </a:endParaRPr>
          </a:p>
        </p:txBody>
      </p:sp>
      <p:sp>
        <p:nvSpPr>
          <p:cNvPr id="100" name="Google Shape;100;g340488b0204_0_194"/>
          <p:cNvSpPr txBox="1"/>
          <p:nvPr/>
        </p:nvSpPr>
        <p:spPr>
          <a:xfrm>
            <a:off x="27450" y="983675"/>
            <a:ext cx="4544700" cy="23823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693D30"/>
                </a:solidFill>
                <a:latin typeface="Montserrat"/>
                <a:ea typeface="Montserrat"/>
                <a:cs typeface="Montserrat"/>
                <a:sym typeface="Montserrat"/>
              </a:rPr>
              <a:t>Technical Realities</a:t>
            </a:r>
            <a:endParaRPr>
              <a:solidFill>
                <a:srgbClr val="693D30"/>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Char char="●"/>
            </a:pPr>
            <a:r>
              <a:rPr b="1" lang="en-GB" sz="1100">
                <a:solidFill>
                  <a:schemeClr val="dk1"/>
                </a:solidFill>
                <a:latin typeface="Montserrat"/>
                <a:ea typeface="Montserrat"/>
                <a:cs typeface="Montserrat"/>
                <a:sym typeface="Montserrat"/>
              </a:rPr>
              <a:t>Connectivity: </a:t>
            </a:r>
            <a:r>
              <a:rPr lang="en-GB" sz="1100">
                <a:solidFill>
                  <a:schemeClr val="dk1"/>
                </a:solidFill>
                <a:latin typeface="Montserrat"/>
                <a:ea typeface="Montserrat"/>
                <a:cs typeface="Montserrat"/>
                <a:sym typeface="Montserrat"/>
              </a:rPr>
              <a:t>Only ~1MB of data needed to upload resume or skills info.</a:t>
            </a:r>
            <a:endParaRPr sz="1100">
              <a:solidFill>
                <a:schemeClr val="dk1"/>
              </a:solidFill>
              <a:highlight>
                <a:schemeClr val="lt1"/>
              </a:highlight>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b="1" lang="en-GB" sz="1100">
                <a:solidFill>
                  <a:schemeClr val="dk1"/>
                </a:solidFill>
                <a:highlight>
                  <a:schemeClr val="lt1"/>
                </a:highlight>
                <a:latin typeface="Montserrat"/>
                <a:ea typeface="Montserrat"/>
                <a:cs typeface="Montserrat"/>
                <a:sym typeface="Montserrat"/>
              </a:rPr>
              <a:t>Devices: </a:t>
            </a:r>
            <a:endParaRPr b="1" sz="1100">
              <a:solidFill>
                <a:schemeClr val="dk1"/>
              </a:solidFill>
              <a:highlight>
                <a:schemeClr val="lt1"/>
              </a:highlight>
              <a:latin typeface="Montserrat"/>
              <a:ea typeface="Montserrat"/>
              <a:cs typeface="Montserrat"/>
              <a:sym typeface="Montserrat"/>
            </a:endParaRPr>
          </a:p>
          <a:p>
            <a:pPr indent="-298450" lvl="1" marL="914400" rtl="0" algn="l">
              <a:spcBef>
                <a:spcPts val="0"/>
              </a:spcBef>
              <a:spcAft>
                <a:spcPts val="0"/>
              </a:spcAft>
              <a:buClr>
                <a:schemeClr val="dk1"/>
              </a:buClr>
              <a:buSzPts val="1100"/>
              <a:buChar char="○"/>
            </a:pPr>
            <a:r>
              <a:rPr b="1" lang="en-GB" sz="1100">
                <a:solidFill>
                  <a:schemeClr val="dk1"/>
                </a:solidFill>
                <a:highlight>
                  <a:schemeClr val="lt1"/>
                </a:highlight>
                <a:latin typeface="Montserrat"/>
                <a:ea typeface="Montserrat"/>
                <a:cs typeface="Montserrat"/>
                <a:sym typeface="Montserrat"/>
              </a:rPr>
              <a:t>Smartphones: </a:t>
            </a:r>
            <a:r>
              <a:rPr lang="en-GB" sz="1100">
                <a:solidFill>
                  <a:schemeClr val="dk1"/>
                </a:solidFill>
                <a:highlight>
                  <a:schemeClr val="lt1"/>
                </a:highlight>
                <a:latin typeface="Montserrat"/>
                <a:ea typeface="Montserrat"/>
                <a:cs typeface="Montserrat"/>
                <a:sym typeface="Montserrat"/>
              </a:rPr>
              <a:t> Mobile Application (Android/ IOS)</a:t>
            </a:r>
            <a:endParaRPr sz="1100">
              <a:solidFill>
                <a:schemeClr val="dk1"/>
              </a:solidFill>
              <a:highlight>
                <a:schemeClr val="lt1"/>
              </a:highlight>
              <a:latin typeface="Montserrat"/>
              <a:ea typeface="Montserrat"/>
              <a:cs typeface="Montserrat"/>
              <a:sym typeface="Montserrat"/>
            </a:endParaRPr>
          </a:p>
          <a:p>
            <a:pPr indent="-298450" lvl="1" marL="914400" rtl="0" algn="l">
              <a:spcBef>
                <a:spcPts val="0"/>
              </a:spcBef>
              <a:spcAft>
                <a:spcPts val="0"/>
              </a:spcAft>
              <a:buClr>
                <a:schemeClr val="dk1"/>
              </a:buClr>
              <a:buSzPts val="1100"/>
              <a:buChar char="○"/>
            </a:pPr>
            <a:r>
              <a:rPr b="1" lang="en-GB" sz="1100">
                <a:solidFill>
                  <a:schemeClr val="dk1"/>
                </a:solidFill>
                <a:latin typeface="Montserrat"/>
                <a:ea typeface="Montserrat"/>
                <a:cs typeface="Montserrat"/>
                <a:sym typeface="Montserrat"/>
              </a:rPr>
              <a:t>Feature Phones:</a:t>
            </a:r>
            <a:r>
              <a:rPr lang="en-GB" sz="1100">
                <a:solidFill>
                  <a:schemeClr val="dk1"/>
                </a:solidFill>
                <a:latin typeface="Montserrat"/>
                <a:ea typeface="Montserrat"/>
                <a:cs typeface="Montserrat"/>
                <a:sym typeface="Montserrat"/>
              </a:rPr>
              <a:t> Call/SMS support with no internet needed.</a:t>
            </a:r>
            <a:endParaRPr sz="1100">
              <a:solidFill>
                <a:schemeClr val="dk1"/>
              </a:solidFill>
              <a:highlight>
                <a:schemeClr val="lt1"/>
              </a:highlight>
              <a:latin typeface="Montserrat"/>
              <a:ea typeface="Montserrat"/>
              <a:cs typeface="Montserrat"/>
              <a:sym typeface="Montserrat"/>
            </a:endParaRPr>
          </a:p>
          <a:p>
            <a:pPr indent="-298450" lvl="1" marL="914400" rtl="0" algn="l">
              <a:spcBef>
                <a:spcPts val="0"/>
              </a:spcBef>
              <a:spcAft>
                <a:spcPts val="0"/>
              </a:spcAft>
              <a:buClr>
                <a:schemeClr val="dk1"/>
              </a:buClr>
              <a:buSzPts val="1100"/>
              <a:buChar char="○"/>
            </a:pPr>
            <a:r>
              <a:rPr lang="en-GB" sz="1100">
                <a:solidFill>
                  <a:schemeClr val="dk1"/>
                </a:solidFill>
                <a:highlight>
                  <a:schemeClr val="lt1"/>
                </a:highlight>
                <a:latin typeface="Montserrat"/>
                <a:ea typeface="Montserrat"/>
                <a:cs typeface="Montserrat"/>
                <a:sym typeface="Montserrat"/>
              </a:rPr>
              <a:t>Laptops</a:t>
            </a:r>
            <a:r>
              <a:rPr lang="en-GB" sz="1100">
                <a:solidFill>
                  <a:schemeClr val="dk1"/>
                </a:solidFill>
                <a:highlight>
                  <a:schemeClr val="lt1"/>
                </a:highlight>
                <a:latin typeface="Montserrat"/>
                <a:ea typeface="Montserrat"/>
                <a:cs typeface="Montserrat"/>
                <a:sym typeface="Montserrat"/>
              </a:rPr>
              <a:t> and Desktops: can use the Website.</a:t>
            </a:r>
            <a:endParaRPr sz="1100">
              <a:solidFill>
                <a:schemeClr val="dk1"/>
              </a:solidFill>
              <a:highlight>
                <a:schemeClr val="lt1"/>
              </a:highlight>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b="1" lang="en-GB" sz="1100">
                <a:solidFill>
                  <a:schemeClr val="dk1"/>
                </a:solidFill>
                <a:highlight>
                  <a:schemeClr val="lt1"/>
                </a:highlight>
                <a:latin typeface="Montserrat"/>
                <a:ea typeface="Montserrat"/>
                <a:cs typeface="Montserrat"/>
                <a:sym typeface="Montserrat"/>
              </a:rPr>
              <a:t>Power Reliability: </a:t>
            </a:r>
            <a:endParaRPr b="1" sz="1100">
              <a:solidFill>
                <a:schemeClr val="dk1"/>
              </a:solidFill>
              <a:highlight>
                <a:schemeClr val="lt1"/>
              </a:highlight>
              <a:latin typeface="Montserrat"/>
              <a:ea typeface="Montserrat"/>
              <a:cs typeface="Montserrat"/>
              <a:sym typeface="Montserrat"/>
            </a:endParaRPr>
          </a:p>
          <a:p>
            <a:pPr indent="-298450" lvl="1" marL="914400" rtl="0" algn="l">
              <a:spcBef>
                <a:spcPts val="0"/>
              </a:spcBef>
              <a:spcAft>
                <a:spcPts val="0"/>
              </a:spcAft>
              <a:buClr>
                <a:schemeClr val="dk1"/>
              </a:buClr>
              <a:buSzPts val="1100"/>
              <a:buChar char="○"/>
            </a:pPr>
            <a:r>
              <a:rPr b="1" lang="en-GB" sz="1100">
                <a:solidFill>
                  <a:schemeClr val="dk1"/>
                </a:solidFill>
                <a:highlight>
                  <a:schemeClr val="lt1"/>
                </a:highlight>
                <a:latin typeface="Montserrat"/>
                <a:ea typeface="Montserrat"/>
                <a:cs typeface="Montserrat"/>
                <a:sym typeface="Montserrat"/>
              </a:rPr>
              <a:t>Lightweight:</a:t>
            </a:r>
            <a:r>
              <a:rPr lang="en-GB" sz="1100">
                <a:solidFill>
                  <a:schemeClr val="dk1"/>
                </a:solidFill>
                <a:highlight>
                  <a:schemeClr val="lt1"/>
                </a:highlight>
                <a:latin typeface="Montserrat"/>
                <a:ea typeface="Montserrat"/>
                <a:cs typeface="Montserrat"/>
                <a:sym typeface="Montserrat"/>
              </a:rPr>
              <a:t> Lightweight Applications can run easily on Mobile.</a:t>
            </a:r>
            <a:endParaRPr sz="1100">
              <a:solidFill>
                <a:schemeClr val="dk1"/>
              </a:solidFill>
              <a:highlight>
                <a:schemeClr val="lt1"/>
              </a:highlight>
              <a:latin typeface="Montserrat"/>
              <a:ea typeface="Montserrat"/>
              <a:cs typeface="Montserrat"/>
              <a:sym typeface="Montserrat"/>
            </a:endParaRPr>
          </a:p>
          <a:p>
            <a:pPr indent="-298450" lvl="1" marL="914400" rtl="0" algn="l">
              <a:spcBef>
                <a:spcPts val="0"/>
              </a:spcBef>
              <a:spcAft>
                <a:spcPts val="0"/>
              </a:spcAft>
              <a:buClr>
                <a:schemeClr val="dk1"/>
              </a:buClr>
              <a:buSzPts val="1100"/>
              <a:buChar char="○"/>
            </a:pPr>
            <a:r>
              <a:rPr b="1" lang="en-GB" sz="1100">
                <a:solidFill>
                  <a:schemeClr val="dk1"/>
                </a:solidFill>
                <a:latin typeface="Montserrat"/>
                <a:ea typeface="Montserrat"/>
                <a:cs typeface="Montserrat"/>
                <a:sym typeface="Montserrat"/>
              </a:rPr>
              <a:t>Cloud Service: </a:t>
            </a:r>
            <a:r>
              <a:rPr lang="en-GB" sz="1100">
                <a:solidFill>
                  <a:schemeClr val="dk1"/>
                </a:solidFill>
                <a:latin typeface="Montserrat"/>
                <a:ea typeface="Montserrat"/>
                <a:cs typeface="Montserrat"/>
                <a:sym typeface="Montserrat"/>
              </a:rPr>
              <a:t>Can be Hosted on the cloud for 24/7 availability.</a:t>
            </a:r>
            <a:endParaRPr sz="1100">
              <a:solidFill>
                <a:schemeClr val="dk1"/>
              </a:solidFill>
              <a:highlight>
                <a:schemeClr val="lt1"/>
              </a:highlight>
              <a:latin typeface="Montserrat"/>
              <a:ea typeface="Montserrat"/>
              <a:cs typeface="Montserrat"/>
              <a:sym typeface="Montserrat"/>
            </a:endParaRPr>
          </a:p>
        </p:txBody>
      </p:sp>
      <p:sp>
        <p:nvSpPr>
          <p:cNvPr id="101" name="Google Shape;101;g340488b0204_0_194"/>
          <p:cNvSpPr txBox="1"/>
          <p:nvPr/>
        </p:nvSpPr>
        <p:spPr>
          <a:xfrm>
            <a:off x="5048100" y="983675"/>
            <a:ext cx="4095900" cy="23823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693D30"/>
                </a:solidFill>
                <a:latin typeface="Montserrat"/>
                <a:ea typeface="Montserrat"/>
                <a:cs typeface="Montserrat"/>
                <a:sym typeface="Montserrat"/>
              </a:rPr>
              <a:t>Ethical Consideration</a:t>
            </a:r>
            <a:endParaRPr b="1" sz="1100">
              <a:solidFill>
                <a:schemeClr val="dk1"/>
              </a:solidFill>
              <a:highlight>
                <a:schemeClr val="lt1"/>
              </a:highlight>
              <a:latin typeface="Montserrat"/>
              <a:ea typeface="Montserrat"/>
              <a:cs typeface="Montserrat"/>
              <a:sym typeface="Montserrat"/>
            </a:endParaRPr>
          </a:p>
          <a:p>
            <a:pPr indent="-298450" lvl="0" marL="457200" rtl="0" algn="l">
              <a:spcBef>
                <a:spcPts val="0"/>
              </a:spcBef>
              <a:spcAft>
                <a:spcPts val="0"/>
              </a:spcAft>
              <a:buClr>
                <a:schemeClr val="dk1"/>
              </a:buClr>
              <a:buSzPts val="1100"/>
              <a:buChar char="●"/>
            </a:pPr>
            <a:r>
              <a:rPr b="1" lang="en-GB" sz="1100">
                <a:solidFill>
                  <a:schemeClr val="dk1"/>
                </a:solidFill>
                <a:latin typeface="Montserrat"/>
                <a:ea typeface="Montserrat"/>
                <a:cs typeface="Montserrat"/>
                <a:sym typeface="Montserrat"/>
              </a:rPr>
              <a:t>Data Privacy and Security: </a:t>
            </a:r>
            <a:r>
              <a:rPr lang="en-GB" sz="1100">
                <a:solidFill>
                  <a:schemeClr val="dk1"/>
                </a:solidFill>
                <a:latin typeface="Montserrat"/>
                <a:ea typeface="Montserrat"/>
                <a:cs typeface="Montserrat"/>
                <a:sym typeface="Montserrat"/>
              </a:rPr>
              <a:t>Only essential data is processed; nothing is stored, and the app uses offline models.</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Char char="●"/>
            </a:pPr>
            <a:r>
              <a:rPr b="1" lang="en-GB" sz="1100">
                <a:solidFill>
                  <a:schemeClr val="dk1"/>
                </a:solidFill>
                <a:latin typeface="Montserrat"/>
                <a:ea typeface="Montserrat"/>
                <a:cs typeface="Montserrat"/>
                <a:sym typeface="Montserrat"/>
              </a:rPr>
              <a:t>Transparency: </a:t>
            </a:r>
            <a:r>
              <a:rPr lang="en-GB" sz="1100">
                <a:solidFill>
                  <a:schemeClr val="dk1"/>
                </a:solidFill>
                <a:latin typeface="Montserrat"/>
                <a:ea typeface="Montserrat"/>
                <a:cs typeface="Montserrat"/>
                <a:sym typeface="Montserrat"/>
              </a:rPr>
              <a:t>AI results are clearly explained in simple language.</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Char char="●"/>
            </a:pPr>
            <a:r>
              <a:rPr b="1" lang="en-GB" sz="1100">
                <a:solidFill>
                  <a:schemeClr val="dk1"/>
                </a:solidFill>
                <a:latin typeface="Montserrat"/>
                <a:ea typeface="Montserrat"/>
                <a:cs typeface="Montserrat"/>
                <a:sym typeface="Montserrat"/>
              </a:rPr>
              <a:t>Bias Mitigation: </a:t>
            </a:r>
            <a:r>
              <a:rPr lang="en-GB" sz="1100">
                <a:solidFill>
                  <a:schemeClr val="dk1"/>
                </a:solidFill>
                <a:latin typeface="Montserrat"/>
                <a:ea typeface="Montserrat"/>
                <a:cs typeface="Montserrat"/>
                <a:sym typeface="Montserrat"/>
              </a:rPr>
              <a:t>Ignores gender, region, and background to ensure fair recommendations.</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Char char="●"/>
            </a:pPr>
            <a:r>
              <a:rPr b="1" lang="en-GB" sz="1100">
                <a:solidFill>
                  <a:schemeClr val="dk1"/>
                </a:solidFill>
                <a:latin typeface="Montserrat"/>
                <a:ea typeface="Montserrat"/>
                <a:cs typeface="Montserrat"/>
                <a:sym typeface="Montserrat"/>
              </a:rPr>
              <a:t>Sustainability:</a:t>
            </a:r>
            <a:r>
              <a:rPr lang="en-GB" sz="1100">
                <a:solidFill>
                  <a:schemeClr val="dk1"/>
                </a:solidFill>
                <a:latin typeface="Montserrat"/>
                <a:ea typeface="Montserrat"/>
                <a:cs typeface="Montserrat"/>
                <a:sym typeface="Montserrat"/>
              </a:rPr>
              <a:t> Open-source, low-cost, and built for long-term community use.</a:t>
            </a:r>
            <a:endParaRPr sz="1100">
              <a:solidFill>
                <a:schemeClr val="dk1"/>
              </a:solidFill>
              <a:latin typeface="Montserrat"/>
              <a:ea typeface="Montserrat"/>
              <a:cs typeface="Montserrat"/>
              <a:sym typeface="Montserrat"/>
            </a:endParaRPr>
          </a:p>
        </p:txBody>
      </p:sp>
      <p:cxnSp>
        <p:nvCxnSpPr>
          <p:cNvPr id="102" name="Google Shape;102;g340488b0204_0_194"/>
          <p:cNvCxnSpPr/>
          <p:nvPr/>
        </p:nvCxnSpPr>
        <p:spPr>
          <a:xfrm flipH="1">
            <a:off x="4684925" y="921000"/>
            <a:ext cx="300" cy="4166400"/>
          </a:xfrm>
          <a:prstGeom prst="straightConnector1">
            <a:avLst/>
          </a:prstGeom>
          <a:noFill/>
          <a:ln cap="flat" cmpd="sng" w="38100">
            <a:solidFill>
              <a:srgbClr val="693D30"/>
            </a:solidFill>
            <a:prstDash val="dash"/>
            <a:round/>
            <a:headEnd len="med" w="med" type="none"/>
            <a:tailEnd len="med" w="med" type="none"/>
          </a:ln>
        </p:spPr>
      </p:cxnSp>
      <p:cxnSp>
        <p:nvCxnSpPr>
          <p:cNvPr id="103" name="Google Shape;103;g340488b0204_0_194"/>
          <p:cNvCxnSpPr/>
          <p:nvPr/>
        </p:nvCxnSpPr>
        <p:spPr>
          <a:xfrm flipH="1" rot="10800000">
            <a:off x="-25925" y="3472950"/>
            <a:ext cx="9155700" cy="29400"/>
          </a:xfrm>
          <a:prstGeom prst="straightConnector1">
            <a:avLst/>
          </a:prstGeom>
          <a:noFill/>
          <a:ln cap="flat" cmpd="sng" w="38100">
            <a:solidFill>
              <a:srgbClr val="693D30"/>
            </a:solidFill>
            <a:prstDash val="dash"/>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6"/>
          <p:cNvPicPr preferRelativeResize="0"/>
          <p:nvPr/>
        </p:nvPicPr>
        <p:blipFill>
          <a:blip r:embed="rId3">
            <a:alphaModFix amt="40000"/>
          </a:blip>
          <a:stretch>
            <a:fillRect/>
          </a:stretch>
        </p:blipFill>
        <p:spPr>
          <a:xfrm>
            <a:off x="1605075" y="575625"/>
            <a:ext cx="6245551" cy="4522624"/>
          </a:xfrm>
          <a:prstGeom prst="rect">
            <a:avLst/>
          </a:prstGeom>
          <a:noFill/>
          <a:ln>
            <a:noFill/>
          </a:ln>
        </p:spPr>
      </p:pic>
      <p:sp>
        <p:nvSpPr>
          <p:cNvPr id="109" name="Google Shape;109;p6"/>
          <p:cNvSpPr txBox="1"/>
          <p:nvPr/>
        </p:nvSpPr>
        <p:spPr>
          <a:xfrm>
            <a:off x="311700" y="1445675"/>
            <a:ext cx="8691600" cy="3740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100">
                <a:solidFill>
                  <a:schemeClr val="dk1"/>
                </a:solidFill>
                <a:latin typeface="Montserrat"/>
                <a:ea typeface="Montserrat"/>
                <a:cs typeface="Montserrat"/>
                <a:sym typeface="Montserrat"/>
              </a:rPr>
              <a:t>Our solution is </a:t>
            </a:r>
            <a:r>
              <a:rPr b="1" lang="en-GB" sz="1100">
                <a:solidFill>
                  <a:schemeClr val="dk1"/>
                </a:solidFill>
                <a:latin typeface="Montserrat"/>
                <a:ea typeface="Montserrat"/>
                <a:cs typeface="Montserrat"/>
                <a:sym typeface="Montserrat"/>
              </a:rPr>
              <a:t>highly scalable</a:t>
            </a:r>
            <a:r>
              <a:rPr lang="en-GB" sz="1100">
                <a:solidFill>
                  <a:schemeClr val="dk1"/>
                </a:solidFill>
                <a:latin typeface="Montserrat"/>
                <a:ea typeface="Montserrat"/>
                <a:cs typeface="Montserrat"/>
                <a:sym typeface="Montserrat"/>
              </a:rPr>
              <a:t> due to its :</a:t>
            </a:r>
            <a:endParaRPr sz="11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100">
              <a:solidFill>
                <a:schemeClr val="dk1"/>
              </a:solidFill>
              <a:latin typeface="Montserrat"/>
              <a:ea typeface="Montserrat"/>
              <a:cs typeface="Montserrat"/>
              <a:sym typeface="Montserrat"/>
            </a:endParaRPr>
          </a:p>
          <a:p>
            <a:pPr indent="-298450" lvl="0" marL="457200" rtl="0" algn="just">
              <a:lnSpc>
                <a:spcPct val="150000"/>
              </a:lnSpc>
              <a:spcBef>
                <a:spcPts val="0"/>
              </a:spcBef>
              <a:spcAft>
                <a:spcPts val="0"/>
              </a:spcAft>
              <a:buClr>
                <a:schemeClr val="dk1"/>
              </a:buClr>
              <a:buSzPts val="1100"/>
              <a:buChar char="●"/>
            </a:pPr>
            <a:r>
              <a:rPr lang="en-GB" sz="1100">
                <a:solidFill>
                  <a:schemeClr val="dk1"/>
                </a:solidFill>
                <a:latin typeface="Montserrat"/>
                <a:ea typeface="Montserrat"/>
                <a:cs typeface="Montserrat"/>
                <a:sym typeface="Montserrat"/>
              </a:rPr>
              <a:t>Uses </a:t>
            </a:r>
            <a:r>
              <a:rPr b="1" lang="en-GB" sz="1100">
                <a:solidFill>
                  <a:schemeClr val="dk1"/>
                </a:solidFill>
                <a:latin typeface="Montserrat"/>
                <a:ea typeface="Montserrat"/>
                <a:cs typeface="Montserrat"/>
                <a:sym typeface="Montserrat"/>
              </a:rPr>
              <a:t>open-source AI models,</a:t>
            </a:r>
            <a:r>
              <a:rPr lang="en-GB" sz="1100">
                <a:solidFill>
                  <a:schemeClr val="dk1"/>
                </a:solidFill>
                <a:latin typeface="Montserrat"/>
                <a:ea typeface="Montserrat"/>
                <a:cs typeface="Montserrat"/>
                <a:sym typeface="Montserrat"/>
              </a:rPr>
              <a:t> reducing licensing costs and enabling customization.</a:t>
            </a:r>
            <a:endParaRPr sz="1100">
              <a:solidFill>
                <a:schemeClr val="dk1"/>
              </a:solidFill>
              <a:latin typeface="Montserrat"/>
              <a:ea typeface="Montserrat"/>
              <a:cs typeface="Montserrat"/>
              <a:sym typeface="Montserrat"/>
            </a:endParaRPr>
          </a:p>
          <a:p>
            <a:pPr indent="-298450" lvl="0" marL="457200" rtl="0" algn="just">
              <a:lnSpc>
                <a:spcPct val="150000"/>
              </a:lnSpc>
              <a:spcBef>
                <a:spcPts val="0"/>
              </a:spcBef>
              <a:spcAft>
                <a:spcPts val="0"/>
              </a:spcAft>
              <a:buClr>
                <a:schemeClr val="dk1"/>
              </a:buClr>
              <a:buSzPts val="1100"/>
              <a:buChar char="●"/>
            </a:pPr>
            <a:r>
              <a:rPr b="1" lang="en-GB" sz="1100">
                <a:solidFill>
                  <a:schemeClr val="dk1"/>
                </a:solidFill>
                <a:latin typeface="Montserrat"/>
                <a:ea typeface="Montserrat"/>
                <a:cs typeface="Montserrat"/>
                <a:sym typeface="Montserrat"/>
              </a:rPr>
              <a:t>Modular microservices</a:t>
            </a:r>
            <a:r>
              <a:rPr lang="en-GB" sz="1100">
                <a:solidFill>
                  <a:schemeClr val="dk1"/>
                </a:solidFill>
                <a:latin typeface="Montserrat"/>
                <a:ea typeface="Montserrat"/>
                <a:cs typeface="Montserrat"/>
                <a:sym typeface="Montserrat"/>
              </a:rPr>
              <a:t> allow independent updates, deployment, and scaling.</a:t>
            </a:r>
            <a:endParaRPr sz="1100">
              <a:solidFill>
                <a:schemeClr val="dk1"/>
              </a:solidFill>
              <a:latin typeface="Montserrat"/>
              <a:ea typeface="Montserrat"/>
              <a:cs typeface="Montserrat"/>
              <a:sym typeface="Montserrat"/>
            </a:endParaRPr>
          </a:p>
          <a:p>
            <a:pPr indent="-298450" lvl="0" marL="457200" rtl="0" algn="just">
              <a:lnSpc>
                <a:spcPct val="150000"/>
              </a:lnSpc>
              <a:spcBef>
                <a:spcPts val="0"/>
              </a:spcBef>
              <a:spcAft>
                <a:spcPts val="0"/>
              </a:spcAft>
              <a:buClr>
                <a:schemeClr val="dk1"/>
              </a:buClr>
              <a:buSzPts val="1100"/>
              <a:buChar char="●"/>
            </a:pPr>
            <a:r>
              <a:rPr b="1" lang="en-GB" sz="1100">
                <a:solidFill>
                  <a:schemeClr val="dk1"/>
                </a:solidFill>
                <a:latin typeface="Montserrat"/>
                <a:ea typeface="Montserrat"/>
                <a:cs typeface="Montserrat"/>
                <a:sym typeface="Montserrat"/>
              </a:rPr>
              <a:t>Offline mobile AI</a:t>
            </a:r>
            <a:r>
              <a:rPr lang="en-GB" sz="1100">
                <a:solidFill>
                  <a:schemeClr val="dk1"/>
                </a:solidFill>
              </a:rPr>
              <a:t> </a:t>
            </a:r>
            <a:r>
              <a:rPr lang="en-GB" sz="1100">
                <a:solidFill>
                  <a:schemeClr val="dk1"/>
                </a:solidFill>
                <a:latin typeface="Montserrat"/>
                <a:ea typeface="Montserrat"/>
                <a:cs typeface="Montserrat"/>
                <a:sym typeface="Montserrat"/>
              </a:rPr>
              <a:t>reduces backend dependency, enabling usage at scale even in remote areas</a:t>
            </a:r>
            <a:r>
              <a:rPr lang="en-GB" sz="1100">
                <a:solidFill>
                  <a:schemeClr val="dk1"/>
                </a:solidFill>
              </a:rPr>
              <a:t>.</a:t>
            </a:r>
            <a:endParaRPr sz="1100">
              <a:solidFill>
                <a:schemeClr val="dk1"/>
              </a:solidFill>
            </a:endParaRPr>
          </a:p>
          <a:p>
            <a:pPr indent="-298450" lvl="0" marL="457200" rtl="0" algn="just">
              <a:lnSpc>
                <a:spcPct val="150000"/>
              </a:lnSpc>
              <a:spcBef>
                <a:spcPts val="0"/>
              </a:spcBef>
              <a:spcAft>
                <a:spcPts val="0"/>
              </a:spcAft>
              <a:buClr>
                <a:schemeClr val="dk1"/>
              </a:buClr>
              <a:buSzPts val="1100"/>
              <a:buChar char="●"/>
            </a:pPr>
            <a:r>
              <a:rPr b="1" lang="en-GB" sz="1100">
                <a:solidFill>
                  <a:schemeClr val="dk1"/>
                </a:solidFill>
                <a:latin typeface="Montserrat"/>
                <a:ea typeface="Montserrat"/>
                <a:cs typeface="Montserrat"/>
                <a:sym typeface="Montserrat"/>
              </a:rPr>
              <a:t>SMS and voice access</a:t>
            </a:r>
            <a:r>
              <a:rPr lang="en-GB" sz="1100">
                <a:solidFill>
                  <a:schemeClr val="dk1"/>
                </a:solidFill>
              </a:rPr>
              <a:t> </a:t>
            </a:r>
            <a:r>
              <a:rPr lang="en-GB" sz="1100">
                <a:solidFill>
                  <a:schemeClr val="dk1"/>
                </a:solidFill>
                <a:latin typeface="Montserrat"/>
                <a:ea typeface="Montserrat"/>
                <a:cs typeface="Montserrat"/>
                <a:sym typeface="Montserrat"/>
              </a:rPr>
              <a:t>work on feature phones, scaling reach in low-connectivity regions.</a:t>
            </a:r>
            <a:endParaRPr sz="1100">
              <a:solidFill>
                <a:schemeClr val="dk1"/>
              </a:solidFill>
              <a:latin typeface="Montserrat"/>
              <a:ea typeface="Montserrat"/>
              <a:cs typeface="Montserrat"/>
              <a:sym typeface="Montserrat"/>
            </a:endParaRPr>
          </a:p>
          <a:p>
            <a:pPr indent="-298450" lvl="0" marL="457200" rtl="0" algn="just">
              <a:lnSpc>
                <a:spcPct val="150000"/>
              </a:lnSpc>
              <a:spcBef>
                <a:spcPts val="0"/>
              </a:spcBef>
              <a:spcAft>
                <a:spcPts val="0"/>
              </a:spcAft>
              <a:buClr>
                <a:schemeClr val="dk1"/>
              </a:buClr>
              <a:buSzPts val="1100"/>
              <a:buChar char="●"/>
            </a:pPr>
            <a:r>
              <a:rPr b="1" lang="en-GB" sz="1100">
                <a:solidFill>
                  <a:schemeClr val="dk1"/>
                </a:solidFill>
                <a:latin typeface="Montserrat"/>
                <a:ea typeface="Montserrat"/>
                <a:cs typeface="Montserrat"/>
                <a:sym typeface="Montserrat"/>
              </a:rPr>
              <a:t>Lightweight data usage (~1MB per resume)</a:t>
            </a:r>
            <a:r>
              <a:rPr lang="en-GB" sz="1100">
                <a:solidFill>
                  <a:schemeClr val="dk1"/>
                </a:solidFill>
              </a:rPr>
              <a:t> </a:t>
            </a:r>
            <a:r>
              <a:rPr lang="en-GB" sz="1100">
                <a:solidFill>
                  <a:schemeClr val="dk1"/>
                </a:solidFill>
                <a:latin typeface="Montserrat"/>
                <a:ea typeface="Montserrat"/>
                <a:cs typeface="Montserrat"/>
                <a:sym typeface="Montserrat"/>
              </a:rPr>
              <a:t>ensures efficiency over slow networks.</a:t>
            </a:r>
            <a:endParaRPr sz="1100">
              <a:solidFill>
                <a:schemeClr val="dk1"/>
              </a:solidFill>
              <a:latin typeface="Montserrat"/>
              <a:ea typeface="Montserrat"/>
              <a:cs typeface="Montserrat"/>
              <a:sym typeface="Montserrat"/>
            </a:endParaRPr>
          </a:p>
          <a:p>
            <a:pPr indent="-298450" lvl="0" marL="457200" rtl="0" algn="just">
              <a:lnSpc>
                <a:spcPct val="150000"/>
              </a:lnSpc>
              <a:spcBef>
                <a:spcPts val="0"/>
              </a:spcBef>
              <a:spcAft>
                <a:spcPts val="0"/>
              </a:spcAft>
              <a:buClr>
                <a:schemeClr val="dk1"/>
              </a:buClr>
              <a:buSzPts val="1100"/>
              <a:buChar char="●"/>
            </a:pPr>
            <a:r>
              <a:rPr lang="en-GB" sz="1100">
                <a:solidFill>
                  <a:schemeClr val="dk1"/>
                </a:solidFill>
                <a:latin typeface="Montserrat"/>
                <a:ea typeface="Montserrat"/>
                <a:cs typeface="Montserrat"/>
                <a:sym typeface="Montserrat"/>
              </a:rPr>
              <a:t>Supports </a:t>
            </a:r>
            <a:r>
              <a:rPr b="1" lang="en-GB" sz="1100">
                <a:solidFill>
                  <a:schemeClr val="dk1"/>
                </a:solidFill>
                <a:latin typeface="Montserrat"/>
                <a:ea typeface="Montserrat"/>
                <a:cs typeface="Montserrat"/>
                <a:sym typeface="Montserrat"/>
              </a:rPr>
              <a:t>regional language integration</a:t>
            </a:r>
            <a:r>
              <a:rPr lang="en-GB" sz="1100">
                <a:solidFill>
                  <a:schemeClr val="dk1"/>
                </a:solidFill>
              </a:rPr>
              <a:t> </a:t>
            </a:r>
            <a:r>
              <a:rPr lang="en-GB" sz="1100">
                <a:solidFill>
                  <a:schemeClr val="dk1"/>
                </a:solidFill>
                <a:latin typeface="Montserrat"/>
                <a:ea typeface="Montserrat"/>
                <a:cs typeface="Montserrat"/>
                <a:sym typeface="Montserrat"/>
              </a:rPr>
              <a:t>for localized deployment.</a:t>
            </a:r>
            <a:endParaRPr sz="1100">
              <a:solidFill>
                <a:schemeClr val="dk1"/>
              </a:solidFill>
              <a:latin typeface="Montserrat"/>
              <a:ea typeface="Montserrat"/>
              <a:cs typeface="Montserrat"/>
              <a:sym typeface="Montserrat"/>
            </a:endParaRPr>
          </a:p>
          <a:p>
            <a:pPr indent="-298450" lvl="0" marL="457200" rtl="0" algn="just">
              <a:lnSpc>
                <a:spcPct val="150000"/>
              </a:lnSpc>
              <a:spcBef>
                <a:spcPts val="0"/>
              </a:spcBef>
              <a:spcAft>
                <a:spcPts val="0"/>
              </a:spcAft>
              <a:buClr>
                <a:schemeClr val="dk1"/>
              </a:buClr>
              <a:buSzPts val="1100"/>
              <a:buFont typeface="Montserrat"/>
              <a:buChar char="●"/>
            </a:pPr>
            <a:r>
              <a:rPr b="1" lang="en-GB" sz="1100">
                <a:solidFill>
                  <a:schemeClr val="dk1"/>
                </a:solidFill>
                <a:latin typeface="Montserrat"/>
                <a:ea typeface="Montserrat"/>
                <a:cs typeface="Montserrat"/>
                <a:sym typeface="Montserrat"/>
              </a:rPr>
              <a:t>Lightweight Models</a:t>
            </a:r>
            <a:r>
              <a:rPr lang="en-GB" sz="1100">
                <a:solidFill>
                  <a:schemeClr val="dk1"/>
                </a:solidFill>
                <a:latin typeface="Montserrat"/>
                <a:ea typeface="Montserrat"/>
                <a:cs typeface="Montserrat"/>
                <a:sym typeface="Montserrat"/>
              </a:rPr>
              <a:t> can be used for faster inference and lower resource usage.</a:t>
            </a:r>
            <a:endParaRPr sz="1100">
              <a:solidFill>
                <a:schemeClr val="dk1"/>
              </a:solidFill>
              <a:latin typeface="Montserrat"/>
              <a:ea typeface="Montserrat"/>
              <a:cs typeface="Montserrat"/>
              <a:sym typeface="Montserrat"/>
            </a:endParaRPr>
          </a:p>
          <a:p>
            <a:pPr indent="-298450" lvl="0" marL="457200" rtl="0" algn="just">
              <a:lnSpc>
                <a:spcPct val="150000"/>
              </a:lnSpc>
              <a:spcBef>
                <a:spcPts val="0"/>
              </a:spcBef>
              <a:spcAft>
                <a:spcPts val="0"/>
              </a:spcAft>
              <a:buClr>
                <a:schemeClr val="dk1"/>
              </a:buClr>
              <a:buSzPts val="1100"/>
              <a:buChar char="●"/>
            </a:pPr>
            <a:r>
              <a:rPr b="1" lang="en-GB" sz="1100">
                <a:solidFill>
                  <a:schemeClr val="dk1"/>
                </a:solidFill>
                <a:latin typeface="Montserrat"/>
                <a:ea typeface="Montserrat"/>
                <a:cs typeface="Montserrat"/>
                <a:sym typeface="Montserrat"/>
              </a:rPr>
              <a:t>APIs are stateless,</a:t>
            </a:r>
            <a:r>
              <a:rPr lang="en-GB" sz="1100">
                <a:solidFill>
                  <a:schemeClr val="dk1"/>
                </a:solidFill>
                <a:latin typeface="Montserrat"/>
                <a:ea typeface="Montserrat"/>
                <a:cs typeface="Montserrat"/>
                <a:sym typeface="Montserrat"/>
              </a:rPr>
              <a:t> making it easier to distribute load across servers.</a:t>
            </a:r>
            <a:endParaRPr sz="1100">
              <a:solidFill>
                <a:schemeClr val="dk1"/>
              </a:solidFill>
              <a:latin typeface="Montserrat"/>
              <a:ea typeface="Montserrat"/>
              <a:cs typeface="Montserrat"/>
              <a:sym typeface="Montserrat"/>
            </a:endParaRPr>
          </a:p>
          <a:p>
            <a:pPr indent="-298450" lvl="0" marL="457200" rtl="0" algn="just">
              <a:lnSpc>
                <a:spcPct val="150000"/>
              </a:lnSpc>
              <a:spcBef>
                <a:spcPts val="0"/>
              </a:spcBef>
              <a:spcAft>
                <a:spcPts val="0"/>
              </a:spcAft>
              <a:buClr>
                <a:schemeClr val="dk1"/>
              </a:buClr>
              <a:buSzPts val="1100"/>
              <a:buChar char="●"/>
            </a:pPr>
            <a:r>
              <a:rPr lang="en-GB" sz="1100">
                <a:solidFill>
                  <a:schemeClr val="dk1"/>
                </a:solidFill>
                <a:latin typeface="Montserrat"/>
                <a:ea typeface="Montserrat"/>
                <a:cs typeface="Montserrat"/>
                <a:sym typeface="Montserrat"/>
              </a:rPr>
              <a:t>Can integrate with </a:t>
            </a:r>
            <a:r>
              <a:rPr b="1" lang="en-GB" sz="1100">
                <a:solidFill>
                  <a:schemeClr val="dk1"/>
                </a:solidFill>
                <a:latin typeface="Montserrat"/>
                <a:ea typeface="Montserrat"/>
                <a:cs typeface="Montserrat"/>
                <a:sym typeface="Montserrat"/>
              </a:rPr>
              <a:t>job boards and government employment portals</a:t>
            </a:r>
            <a:r>
              <a:rPr lang="en-GB" sz="1100">
                <a:solidFill>
                  <a:schemeClr val="dk1"/>
                </a:solidFill>
                <a:latin typeface="Montserrat"/>
                <a:ea typeface="Montserrat"/>
                <a:cs typeface="Montserrat"/>
                <a:sym typeface="Montserrat"/>
              </a:rPr>
              <a:t> via APIs.</a:t>
            </a:r>
            <a:endParaRPr sz="1100">
              <a:solidFill>
                <a:schemeClr val="dk1"/>
              </a:solidFill>
              <a:latin typeface="Montserrat"/>
              <a:ea typeface="Montserrat"/>
              <a:cs typeface="Montserrat"/>
              <a:sym typeface="Montserrat"/>
            </a:endParaRPr>
          </a:p>
          <a:p>
            <a:pPr indent="-298450" lvl="0" marL="457200" rtl="0" algn="just">
              <a:lnSpc>
                <a:spcPct val="150000"/>
              </a:lnSpc>
              <a:spcBef>
                <a:spcPts val="0"/>
              </a:spcBef>
              <a:spcAft>
                <a:spcPts val="0"/>
              </a:spcAft>
              <a:buClr>
                <a:schemeClr val="dk1"/>
              </a:buClr>
              <a:buSzPts val="1100"/>
              <a:buChar char="●"/>
            </a:pPr>
            <a:r>
              <a:rPr lang="en-GB" sz="1100">
                <a:solidFill>
                  <a:schemeClr val="dk1"/>
                </a:solidFill>
                <a:latin typeface="Montserrat"/>
                <a:ea typeface="Montserrat"/>
                <a:cs typeface="Montserrat"/>
                <a:sym typeface="Montserrat"/>
              </a:rPr>
              <a:t>Designed to be </a:t>
            </a:r>
            <a:r>
              <a:rPr b="1" lang="en-GB" sz="1100">
                <a:solidFill>
                  <a:schemeClr val="dk1"/>
                </a:solidFill>
                <a:latin typeface="Montserrat"/>
                <a:ea typeface="Montserrat"/>
                <a:cs typeface="Montserrat"/>
                <a:sym typeface="Montserrat"/>
              </a:rPr>
              <a:t>deployed in multiple regions</a:t>
            </a:r>
            <a:r>
              <a:rPr lang="en-GB" sz="1100">
                <a:solidFill>
                  <a:schemeClr val="dk1"/>
                </a:solidFill>
                <a:latin typeface="Montserrat"/>
                <a:ea typeface="Montserrat"/>
                <a:cs typeface="Montserrat"/>
                <a:sym typeface="Montserrat"/>
              </a:rPr>
              <a:t> with minimal changes.</a:t>
            </a:r>
            <a:endParaRPr sz="1100">
              <a:solidFill>
                <a:schemeClr val="dk1"/>
              </a:solidFill>
              <a:latin typeface="Montserrat"/>
              <a:ea typeface="Montserrat"/>
              <a:cs typeface="Montserrat"/>
              <a:sym typeface="Montserrat"/>
            </a:endParaRPr>
          </a:p>
          <a:p>
            <a:pPr indent="-298450" lvl="0" marL="457200" rtl="0" algn="just">
              <a:lnSpc>
                <a:spcPct val="150000"/>
              </a:lnSpc>
              <a:spcBef>
                <a:spcPts val="0"/>
              </a:spcBef>
              <a:spcAft>
                <a:spcPts val="0"/>
              </a:spcAft>
              <a:buClr>
                <a:schemeClr val="dk1"/>
              </a:buClr>
              <a:buSzPts val="1100"/>
              <a:buChar char="●"/>
            </a:pPr>
            <a:r>
              <a:rPr b="1" lang="en-GB" sz="1100">
                <a:solidFill>
                  <a:schemeClr val="dk1"/>
                </a:solidFill>
                <a:latin typeface="Montserrat"/>
                <a:ea typeface="Montserrat"/>
                <a:cs typeface="Montserrat"/>
                <a:sym typeface="Montserrat"/>
              </a:rPr>
              <a:t>Open-source nature </a:t>
            </a:r>
            <a:r>
              <a:rPr lang="en-GB" sz="1100">
                <a:solidFill>
                  <a:schemeClr val="dk1"/>
                </a:solidFill>
                <a:latin typeface="Montserrat"/>
                <a:ea typeface="Montserrat"/>
                <a:cs typeface="Montserrat"/>
                <a:sym typeface="Montserrat"/>
              </a:rPr>
              <a:t>encourages contributions and local community adaptations.</a:t>
            </a:r>
            <a:endParaRPr sz="1100">
              <a:solidFill>
                <a:schemeClr val="dk1"/>
              </a:solidFill>
              <a:latin typeface="Montserrat"/>
              <a:ea typeface="Montserrat"/>
              <a:cs typeface="Montserrat"/>
              <a:sym typeface="Montserrat"/>
            </a:endParaRPr>
          </a:p>
          <a:p>
            <a:pPr indent="-298450" lvl="0" marL="457200" rtl="0" algn="just">
              <a:lnSpc>
                <a:spcPct val="150000"/>
              </a:lnSpc>
              <a:spcBef>
                <a:spcPts val="0"/>
              </a:spcBef>
              <a:spcAft>
                <a:spcPts val="0"/>
              </a:spcAft>
              <a:buClr>
                <a:schemeClr val="dk1"/>
              </a:buClr>
              <a:buSzPts val="1100"/>
              <a:buChar char="●"/>
            </a:pPr>
            <a:r>
              <a:rPr b="1" lang="en-GB" sz="1100">
                <a:solidFill>
                  <a:schemeClr val="dk1"/>
                </a:solidFill>
                <a:latin typeface="Montserrat"/>
                <a:ea typeface="Montserrat"/>
                <a:cs typeface="Montserrat"/>
                <a:sym typeface="Montserrat"/>
              </a:rPr>
              <a:t>Certificate generation and crash course content</a:t>
            </a:r>
            <a:r>
              <a:rPr lang="en-GB" sz="1100">
                <a:solidFill>
                  <a:schemeClr val="dk1"/>
                </a:solidFill>
                <a:latin typeface="Montserrat"/>
                <a:ea typeface="Montserrat"/>
                <a:cs typeface="Montserrat"/>
                <a:sym typeface="Montserrat"/>
              </a:rPr>
              <a:t> are dynamically AI-generated, allowing infinite scaling without manual input.</a:t>
            </a:r>
            <a:endParaRPr sz="1100">
              <a:solidFill>
                <a:schemeClr val="dk1"/>
              </a:solidFill>
              <a:latin typeface="Montserrat"/>
              <a:ea typeface="Montserrat"/>
              <a:cs typeface="Montserrat"/>
              <a:sym typeface="Montserrat"/>
            </a:endParaRPr>
          </a:p>
        </p:txBody>
      </p:sp>
      <p:sp>
        <p:nvSpPr>
          <p:cNvPr id="110" name="Google Shape;110;p6"/>
          <p:cNvSpPr txBox="1"/>
          <p:nvPr/>
        </p:nvSpPr>
        <p:spPr>
          <a:xfrm>
            <a:off x="311700" y="716275"/>
            <a:ext cx="8520600" cy="6039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100"/>
              </a:spcAft>
              <a:buClr>
                <a:srgbClr val="000000"/>
              </a:buClr>
              <a:buSzPts val="1500"/>
              <a:buFont typeface="Arial"/>
              <a:buNone/>
            </a:pPr>
            <a:r>
              <a:rPr b="0" i="0" lang="en-GB" sz="1500" u="none" cap="none" strike="noStrike">
                <a:solidFill>
                  <a:schemeClr val="dk1"/>
                </a:solidFill>
                <a:latin typeface="Montserrat SemiBold"/>
                <a:ea typeface="Montserrat SemiBold"/>
                <a:cs typeface="Montserrat SemiBold"/>
                <a:sym typeface="Montserrat SemiBold"/>
              </a:rPr>
              <a:t>How is this solution scalable? (100 words max)</a:t>
            </a:r>
            <a:endParaRPr b="0" i="0" sz="1500" u="none" cap="none" strike="noStrike">
              <a:solidFill>
                <a:schemeClr val="dk1"/>
              </a:solidFill>
              <a:latin typeface="Montserrat SemiBold"/>
              <a:ea typeface="Montserrat SemiBold"/>
              <a:cs typeface="Montserrat SemiBold"/>
              <a:sym typeface="Montserrat SemiBold"/>
            </a:endParaRPr>
          </a:p>
        </p:txBody>
      </p:sp>
      <p:pic>
        <p:nvPicPr>
          <p:cNvPr id="111" name="Google Shape;111;p6"/>
          <p:cNvPicPr preferRelativeResize="0"/>
          <p:nvPr/>
        </p:nvPicPr>
        <p:blipFill rotWithShape="1">
          <a:blip r:embed="rId4">
            <a:alphaModFix/>
          </a:blip>
          <a:srcRect b="0" l="0" r="0" t="0"/>
          <a:stretch/>
        </p:blipFill>
        <p:spPr>
          <a:xfrm>
            <a:off x="0" y="0"/>
            <a:ext cx="9144003" cy="51434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7"/>
          <p:cNvPicPr preferRelativeResize="0"/>
          <p:nvPr/>
        </p:nvPicPr>
        <p:blipFill rotWithShape="1">
          <a:blip r:embed="rId3">
            <a:alphaModFix/>
          </a:blip>
          <a:srcRect b="0" l="0" r="0" t="0"/>
          <a:stretch/>
        </p:blipFill>
        <p:spPr>
          <a:xfrm>
            <a:off x="-29875" y="0"/>
            <a:ext cx="9144003" cy="5143490"/>
          </a:xfrm>
          <a:prstGeom prst="rect">
            <a:avLst/>
          </a:prstGeom>
          <a:noFill/>
          <a:ln>
            <a:noFill/>
          </a:ln>
        </p:spPr>
      </p:pic>
      <p:sp>
        <p:nvSpPr>
          <p:cNvPr id="117" name="Google Shape;117;p7"/>
          <p:cNvSpPr txBox="1"/>
          <p:nvPr/>
        </p:nvSpPr>
        <p:spPr>
          <a:xfrm>
            <a:off x="281675" y="523600"/>
            <a:ext cx="8363100" cy="1121400"/>
          </a:xfrm>
          <a:prstGeom prst="rect">
            <a:avLst/>
          </a:prstGeom>
          <a:noFill/>
          <a:ln>
            <a:noFill/>
          </a:ln>
        </p:spPr>
        <p:txBody>
          <a:bodyPr anchorCtr="0" anchor="t" bIns="91425" lIns="91425" spcFirstLastPara="1" rIns="91425" wrap="square" tIns="91425">
            <a:normAutofit/>
          </a:bodyPr>
          <a:lstStyle/>
          <a:p>
            <a:pPr indent="0" lvl="0" marL="0" marR="0" rtl="0" algn="just">
              <a:lnSpc>
                <a:spcPct val="115000"/>
              </a:lnSpc>
              <a:spcBef>
                <a:spcPts val="0"/>
              </a:spcBef>
              <a:spcAft>
                <a:spcPts val="0"/>
              </a:spcAft>
              <a:buClr>
                <a:srgbClr val="000000"/>
              </a:buClr>
              <a:buSzPts val="1500"/>
              <a:buFont typeface="Arial"/>
              <a:buNone/>
            </a:pPr>
            <a:r>
              <a:rPr i="0" lang="en-GB" sz="1500" u="none" cap="none" strike="noStrike">
                <a:solidFill>
                  <a:schemeClr val="dk1"/>
                </a:solidFill>
                <a:latin typeface="Montserrat SemiBold"/>
                <a:ea typeface="Montserrat SemiBold"/>
                <a:cs typeface="Montserrat SemiBold"/>
                <a:sym typeface="Montserrat SemiBold"/>
              </a:rPr>
              <a:t>List of features offered by the solution</a:t>
            </a:r>
            <a:endParaRPr i="0" sz="1500" u="none" cap="none" strike="noStrike">
              <a:solidFill>
                <a:schemeClr val="dk1"/>
              </a:solidFill>
              <a:latin typeface="Montserrat SemiBold"/>
              <a:ea typeface="Montserrat SemiBold"/>
              <a:cs typeface="Montserrat SemiBold"/>
              <a:sym typeface="Montserrat SemiBold"/>
            </a:endParaRPr>
          </a:p>
          <a:p>
            <a:pPr indent="0" lvl="0" marL="0" marR="0" rtl="0" algn="just">
              <a:lnSpc>
                <a:spcPct val="115000"/>
              </a:lnSpc>
              <a:spcBef>
                <a:spcPts val="1200"/>
              </a:spcBef>
              <a:spcAft>
                <a:spcPts val="1200"/>
              </a:spcAft>
              <a:buClr>
                <a:srgbClr val="000000"/>
              </a:buClr>
              <a:buSzPts val="1400"/>
              <a:buFont typeface="Arial"/>
              <a:buNone/>
            </a:pPr>
            <a:r>
              <a:rPr i="0" lang="en-GB" sz="1400" u="none" cap="none" strike="noStrike">
                <a:solidFill>
                  <a:schemeClr val="dk1"/>
                </a:solidFill>
                <a:latin typeface="Montserrat SemiBold"/>
                <a:ea typeface="Montserrat SemiBold"/>
                <a:cs typeface="Montserrat SemiBold"/>
                <a:sym typeface="Montserrat SemiBold"/>
              </a:rPr>
              <a:t>It is always better to add a few visual representations (drawings/sketches/illustrations etc.) to your presentation, it adds to the power through which it reaches the audience.</a:t>
            </a:r>
            <a:endParaRPr b="1">
              <a:solidFill>
                <a:schemeClr val="dk1"/>
              </a:solidFill>
              <a:latin typeface="Montserrat"/>
              <a:ea typeface="Montserrat"/>
              <a:cs typeface="Montserrat"/>
              <a:sym typeface="Montserrat"/>
            </a:endParaRPr>
          </a:p>
        </p:txBody>
      </p:sp>
      <p:sp>
        <p:nvSpPr>
          <p:cNvPr id="118" name="Google Shape;118;p7"/>
          <p:cNvSpPr/>
          <p:nvPr/>
        </p:nvSpPr>
        <p:spPr>
          <a:xfrm>
            <a:off x="98475" y="3680900"/>
            <a:ext cx="957600" cy="217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User</a:t>
            </a:r>
            <a:endParaRPr sz="1100"/>
          </a:p>
        </p:txBody>
      </p:sp>
      <p:grpSp>
        <p:nvGrpSpPr>
          <p:cNvPr id="119" name="Google Shape;119;p7"/>
          <p:cNvGrpSpPr/>
          <p:nvPr/>
        </p:nvGrpSpPr>
        <p:grpSpPr>
          <a:xfrm>
            <a:off x="3037075" y="2265033"/>
            <a:ext cx="1143600" cy="1791948"/>
            <a:chOff x="3037075" y="2264925"/>
            <a:chExt cx="1143600" cy="1853100"/>
          </a:xfrm>
        </p:grpSpPr>
        <p:sp>
          <p:nvSpPr>
            <p:cNvPr id="120" name="Google Shape;120;p7"/>
            <p:cNvSpPr/>
            <p:nvPr/>
          </p:nvSpPr>
          <p:spPr>
            <a:xfrm>
              <a:off x="3037075" y="2264925"/>
              <a:ext cx="1143600" cy="1853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t>Skill Analyser</a:t>
              </a:r>
              <a:endParaRPr b="1" sz="1100"/>
            </a:p>
          </p:txBody>
        </p:sp>
        <p:grpSp>
          <p:nvGrpSpPr>
            <p:cNvPr id="121" name="Google Shape;121;p7"/>
            <p:cNvGrpSpPr/>
            <p:nvPr/>
          </p:nvGrpSpPr>
          <p:grpSpPr>
            <a:xfrm>
              <a:off x="3156391" y="2668037"/>
              <a:ext cx="912300" cy="1103000"/>
              <a:chOff x="3156391" y="2668037"/>
              <a:chExt cx="912300" cy="1103000"/>
            </a:xfrm>
          </p:grpSpPr>
          <p:sp>
            <p:nvSpPr>
              <p:cNvPr id="122" name="Google Shape;122;p7"/>
              <p:cNvSpPr/>
              <p:nvPr/>
            </p:nvSpPr>
            <p:spPr>
              <a:xfrm>
                <a:off x="3156391" y="2668037"/>
                <a:ext cx="912300" cy="26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Website</a:t>
                </a:r>
                <a:endParaRPr sz="1100"/>
              </a:p>
            </p:txBody>
          </p:sp>
          <p:sp>
            <p:nvSpPr>
              <p:cNvPr id="123" name="Google Shape;123;p7"/>
              <p:cNvSpPr/>
              <p:nvPr/>
            </p:nvSpPr>
            <p:spPr>
              <a:xfrm>
                <a:off x="3156391" y="3086940"/>
                <a:ext cx="912300" cy="26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Application</a:t>
                </a:r>
                <a:endParaRPr sz="1100"/>
              </a:p>
            </p:txBody>
          </p:sp>
          <p:sp>
            <p:nvSpPr>
              <p:cNvPr id="124" name="Google Shape;124;p7"/>
              <p:cNvSpPr/>
              <p:nvPr/>
            </p:nvSpPr>
            <p:spPr>
              <a:xfrm>
                <a:off x="3156391" y="3505837"/>
                <a:ext cx="912300" cy="26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Call/ SMS</a:t>
                </a:r>
                <a:endParaRPr sz="1100"/>
              </a:p>
            </p:txBody>
          </p:sp>
        </p:grpSp>
      </p:grpSp>
      <p:sp>
        <p:nvSpPr>
          <p:cNvPr id="125" name="Google Shape;125;p7"/>
          <p:cNvSpPr/>
          <p:nvPr/>
        </p:nvSpPr>
        <p:spPr>
          <a:xfrm>
            <a:off x="6430425" y="2131500"/>
            <a:ext cx="1620000" cy="2116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t>AI </a:t>
            </a:r>
            <a:r>
              <a:rPr b="1" lang="en-GB" sz="1200"/>
              <a:t>Course Website</a:t>
            </a:r>
            <a:endParaRPr b="1" sz="1200"/>
          </a:p>
        </p:txBody>
      </p:sp>
      <p:sp>
        <p:nvSpPr>
          <p:cNvPr id="126" name="Google Shape;126;p7"/>
          <p:cNvSpPr/>
          <p:nvPr/>
        </p:nvSpPr>
        <p:spPr>
          <a:xfrm>
            <a:off x="2977724" y="1624850"/>
            <a:ext cx="1264500" cy="26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Uploads Resume</a:t>
            </a:r>
            <a:endParaRPr sz="1100"/>
          </a:p>
        </p:txBody>
      </p:sp>
      <p:sp>
        <p:nvSpPr>
          <p:cNvPr id="127" name="Google Shape;127;p7"/>
          <p:cNvSpPr/>
          <p:nvPr/>
        </p:nvSpPr>
        <p:spPr>
          <a:xfrm>
            <a:off x="2977725" y="4422550"/>
            <a:ext cx="1264500" cy="43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Uploads </a:t>
            </a:r>
            <a:endParaRPr sz="1100"/>
          </a:p>
          <a:p>
            <a:pPr indent="0" lvl="0" marL="0" rtl="0" algn="ctr">
              <a:spcBef>
                <a:spcPts val="0"/>
              </a:spcBef>
              <a:spcAft>
                <a:spcPts val="0"/>
              </a:spcAft>
              <a:buNone/>
            </a:pPr>
            <a:r>
              <a:rPr lang="en-GB" sz="1100"/>
              <a:t>Job Description</a:t>
            </a:r>
            <a:endParaRPr sz="1100"/>
          </a:p>
        </p:txBody>
      </p:sp>
      <p:grpSp>
        <p:nvGrpSpPr>
          <p:cNvPr id="128" name="Google Shape;128;p7"/>
          <p:cNvGrpSpPr/>
          <p:nvPr/>
        </p:nvGrpSpPr>
        <p:grpSpPr>
          <a:xfrm>
            <a:off x="6636019" y="2454250"/>
            <a:ext cx="1203012" cy="1587700"/>
            <a:chOff x="6642450" y="1761650"/>
            <a:chExt cx="1203012" cy="1587700"/>
          </a:xfrm>
        </p:grpSpPr>
        <p:sp>
          <p:nvSpPr>
            <p:cNvPr id="129" name="Google Shape;129;p7"/>
            <p:cNvSpPr/>
            <p:nvPr/>
          </p:nvSpPr>
          <p:spPr>
            <a:xfrm>
              <a:off x="6642463" y="1761650"/>
              <a:ext cx="1203000" cy="36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Learn a Course</a:t>
              </a:r>
              <a:endParaRPr sz="1100"/>
            </a:p>
          </p:txBody>
        </p:sp>
        <p:sp>
          <p:nvSpPr>
            <p:cNvPr id="130" name="Google Shape;130;p7"/>
            <p:cNvSpPr/>
            <p:nvPr/>
          </p:nvSpPr>
          <p:spPr>
            <a:xfrm>
              <a:off x="6642450" y="2372350"/>
              <a:ext cx="1203000" cy="36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Take a Test</a:t>
              </a:r>
              <a:endParaRPr sz="1100"/>
            </a:p>
          </p:txBody>
        </p:sp>
        <p:sp>
          <p:nvSpPr>
            <p:cNvPr id="131" name="Google Shape;131;p7"/>
            <p:cNvSpPr/>
            <p:nvPr/>
          </p:nvSpPr>
          <p:spPr>
            <a:xfrm>
              <a:off x="6642450" y="2983050"/>
              <a:ext cx="1203000" cy="36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Earn Certificate</a:t>
              </a:r>
              <a:endParaRPr sz="1100"/>
            </a:p>
          </p:txBody>
        </p:sp>
      </p:grpSp>
      <p:pic>
        <p:nvPicPr>
          <p:cNvPr id="132" name="Google Shape;132;p7"/>
          <p:cNvPicPr preferRelativeResize="0"/>
          <p:nvPr/>
        </p:nvPicPr>
        <p:blipFill>
          <a:blip r:embed="rId4">
            <a:alphaModFix/>
          </a:blip>
          <a:stretch>
            <a:fillRect/>
          </a:stretch>
        </p:blipFill>
        <p:spPr>
          <a:xfrm>
            <a:off x="98475" y="2708200"/>
            <a:ext cx="957600" cy="957600"/>
          </a:xfrm>
          <a:prstGeom prst="rect">
            <a:avLst/>
          </a:prstGeom>
          <a:noFill/>
          <a:ln>
            <a:noFill/>
          </a:ln>
        </p:spPr>
      </p:pic>
      <p:pic>
        <p:nvPicPr>
          <p:cNvPr id="133" name="Google Shape;133;p7"/>
          <p:cNvPicPr preferRelativeResize="0"/>
          <p:nvPr/>
        </p:nvPicPr>
        <p:blipFill>
          <a:blip r:embed="rId5">
            <a:alphaModFix/>
          </a:blip>
          <a:stretch>
            <a:fillRect/>
          </a:stretch>
        </p:blipFill>
        <p:spPr>
          <a:xfrm>
            <a:off x="1692074" y="1751673"/>
            <a:ext cx="800800" cy="800800"/>
          </a:xfrm>
          <a:prstGeom prst="rect">
            <a:avLst/>
          </a:prstGeom>
          <a:noFill/>
          <a:ln>
            <a:noFill/>
          </a:ln>
        </p:spPr>
      </p:pic>
      <p:pic>
        <p:nvPicPr>
          <p:cNvPr id="134" name="Google Shape;134;p7"/>
          <p:cNvPicPr preferRelativeResize="0"/>
          <p:nvPr/>
        </p:nvPicPr>
        <p:blipFill>
          <a:blip r:embed="rId6">
            <a:alphaModFix/>
          </a:blip>
          <a:stretch>
            <a:fillRect/>
          </a:stretch>
        </p:blipFill>
        <p:spPr>
          <a:xfrm>
            <a:off x="1692026" y="2820440"/>
            <a:ext cx="735300" cy="735300"/>
          </a:xfrm>
          <a:prstGeom prst="rect">
            <a:avLst/>
          </a:prstGeom>
          <a:noFill/>
          <a:ln>
            <a:noFill/>
          </a:ln>
        </p:spPr>
      </p:pic>
      <p:pic>
        <p:nvPicPr>
          <p:cNvPr id="135" name="Google Shape;135;p7"/>
          <p:cNvPicPr preferRelativeResize="0"/>
          <p:nvPr/>
        </p:nvPicPr>
        <p:blipFill>
          <a:blip r:embed="rId7">
            <a:alphaModFix/>
          </a:blip>
          <a:stretch>
            <a:fillRect/>
          </a:stretch>
        </p:blipFill>
        <p:spPr>
          <a:xfrm>
            <a:off x="1791375" y="3971500"/>
            <a:ext cx="497305" cy="800800"/>
          </a:xfrm>
          <a:prstGeom prst="rect">
            <a:avLst/>
          </a:prstGeom>
          <a:noFill/>
          <a:ln>
            <a:noFill/>
          </a:ln>
        </p:spPr>
      </p:pic>
      <p:cxnSp>
        <p:nvCxnSpPr>
          <p:cNvPr id="136" name="Google Shape;136;p7"/>
          <p:cNvCxnSpPr>
            <a:stCxn id="132" idx="3"/>
            <a:endCxn id="133" idx="1"/>
          </p:cNvCxnSpPr>
          <p:nvPr/>
        </p:nvCxnSpPr>
        <p:spPr>
          <a:xfrm flipH="1" rot="10800000">
            <a:off x="1056075" y="2152000"/>
            <a:ext cx="636000" cy="1035000"/>
          </a:xfrm>
          <a:prstGeom prst="straightConnector1">
            <a:avLst/>
          </a:prstGeom>
          <a:noFill/>
          <a:ln cap="flat" cmpd="sng" w="28575">
            <a:solidFill>
              <a:srgbClr val="FF9900"/>
            </a:solidFill>
            <a:prstDash val="solid"/>
            <a:round/>
            <a:headEnd len="med" w="med" type="none"/>
            <a:tailEnd len="med" w="med" type="triangle"/>
          </a:ln>
        </p:spPr>
      </p:cxnSp>
      <p:cxnSp>
        <p:nvCxnSpPr>
          <p:cNvPr id="137" name="Google Shape;137;p7"/>
          <p:cNvCxnSpPr>
            <a:stCxn id="132" idx="3"/>
            <a:endCxn id="134" idx="1"/>
          </p:cNvCxnSpPr>
          <p:nvPr/>
        </p:nvCxnSpPr>
        <p:spPr>
          <a:xfrm>
            <a:off x="1056075" y="3187000"/>
            <a:ext cx="636000" cy="1200"/>
          </a:xfrm>
          <a:prstGeom prst="straightConnector1">
            <a:avLst/>
          </a:prstGeom>
          <a:noFill/>
          <a:ln cap="flat" cmpd="sng" w="28575">
            <a:solidFill>
              <a:srgbClr val="FF9900"/>
            </a:solidFill>
            <a:prstDash val="solid"/>
            <a:round/>
            <a:headEnd len="med" w="med" type="none"/>
            <a:tailEnd len="med" w="med" type="triangle"/>
          </a:ln>
        </p:spPr>
      </p:cxnSp>
      <p:cxnSp>
        <p:nvCxnSpPr>
          <p:cNvPr id="138" name="Google Shape;138;p7"/>
          <p:cNvCxnSpPr>
            <a:stCxn id="132" idx="3"/>
            <a:endCxn id="135" idx="1"/>
          </p:cNvCxnSpPr>
          <p:nvPr/>
        </p:nvCxnSpPr>
        <p:spPr>
          <a:xfrm>
            <a:off x="1056075" y="3187000"/>
            <a:ext cx="735300" cy="1185000"/>
          </a:xfrm>
          <a:prstGeom prst="straightConnector1">
            <a:avLst/>
          </a:prstGeom>
          <a:noFill/>
          <a:ln cap="flat" cmpd="sng" w="28575">
            <a:solidFill>
              <a:srgbClr val="FF9900"/>
            </a:solidFill>
            <a:prstDash val="solid"/>
            <a:round/>
            <a:headEnd len="med" w="med" type="none"/>
            <a:tailEnd len="med" w="med" type="triangle"/>
          </a:ln>
        </p:spPr>
      </p:cxnSp>
      <p:sp>
        <p:nvSpPr>
          <p:cNvPr id="139" name="Google Shape;139;p7"/>
          <p:cNvSpPr/>
          <p:nvPr/>
        </p:nvSpPr>
        <p:spPr>
          <a:xfrm>
            <a:off x="1387375" y="4807400"/>
            <a:ext cx="1344600" cy="217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Feature Phone</a:t>
            </a:r>
            <a:endParaRPr sz="1100"/>
          </a:p>
        </p:txBody>
      </p:sp>
      <p:cxnSp>
        <p:nvCxnSpPr>
          <p:cNvPr id="140" name="Google Shape;140;p7"/>
          <p:cNvCxnSpPr>
            <a:stCxn id="133" idx="3"/>
            <a:endCxn id="122" idx="1"/>
          </p:cNvCxnSpPr>
          <p:nvPr/>
        </p:nvCxnSpPr>
        <p:spPr>
          <a:xfrm>
            <a:off x="2492874" y="2152072"/>
            <a:ext cx="663600" cy="630900"/>
          </a:xfrm>
          <a:prstGeom prst="straightConnector1">
            <a:avLst/>
          </a:prstGeom>
          <a:noFill/>
          <a:ln cap="flat" cmpd="sng" w="28575">
            <a:solidFill>
              <a:srgbClr val="FF9900"/>
            </a:solidFill>
            <a:prstDash val="solid"/>
            <a:round/>
            <a:headEnd len="med" w="med" type="none"/>
            <a:tailEnd len="med" w="med" type="triangle"/>
          </a:ln>
        </p:spPr>
      </p:cxnSp>
      <p:cxnSp>
        <p:nvCxnSpPr>
          <p:cNvPr id="141" name="Google Shape;141;p7"/>
          <p:cNvCxnSpPr>
            <a:stCxn id="134" idx="3"/>
            <a:endCxn id="123" idx="1"/>
          </p:cNvCxnSpPr>
          <p:nvPr/>
        </p:nvCxnSpPr>
        <p:spPr>
          <a:xfrm>
            <a:off x="2427326" y="3188090"/>
            <a:ext cx="729000" cy="0"/>
          </a:xfrm>
          <a:prstGeom prst="straightConnector1">
            <a:avLst/>
          </a:prstGeom>
          <a:noFill/>
          <a:ln cap="flat" cmpd="sng" w="28575">
            <a:solidFill>
              <a:srgbClr val="FF9900"/>
            </a:solidFill>
            <a:prstDash val="solid"/>
            <a:round/>
            <a:headEnd len="med" w="med" type="none"/>
            <a:tailEnd len="med" w="med" type="triangle"/>
          </a:ln>
        </p:spPr>
      </p:cxnSp>
      <p:cxnSp>
        <p:nvCxnSpPr>
          <p:cNvPr id="142" name="Google Shape;142;p7"/>
          <p:cNvCxnSpPr>
            <a:stCxn id="135" idx="3"/>
            <a:endCxn id="124" idx="1"/>
          </p:cNvCxnSpPr>
          <p:nvPr/>
        </p:nvCxnSpPr>
        <p:spPr>
          <a:xfrm flipH="1" rot="10800000">
            <a:off x="2288680" y="3593100"/>
            <a:ext cx="867600" cy="778800"/>
          </a:xfrm>
          <a:prstGeom prst="straightConnector1">
            <a:avLst/>
          </a:prstGeom>
          <a:noFill/>
          <a:ln cap="flat" cmpd="sng" w="28575">
            <a:solidFill>
              <a:srgbClr val="FF9900"/>
            </a:solidFill>
            <a:prstDash val="solid"/>
            <a:round/>
            <a:headEnd len="med" w="med" type="none"/>
            <a:tailEnd len="med" w="med" type="triangle"/>
          </a:ln>
        </p:spPr>
      </p:cxnSp>
      <p:grpSp>
        <p:nvGrpSpPr>
          <p:cNvPr id="143" name="Google Shape;143;p7"/>
          <p:cNvGrpSpPr/>
          <p:nvPr/>
        </p:nvGrpSpPr>
        <p:grpSpPr>
          <a:xfrm>
            <a:off x="4550188" y="2264928"/>
            <a:ext cx="1487700" cy="1791900"/>
            <a:chOff x="4626388" y="2264928"/>
            <a:chExt cx="1487700" cy="1791900"/>
          </a:xfrm>
        </p:grpSpPr>
        <p:sp>
          <p:nvSpPr>
            <p:cNvPr id="144" name="Google Shape;144;p7"/>
            <p:cNvSpPr/>
            <p:nvPr/>
          </p:nvSpPr>
          <p:spPr>
            <a:xfrm>
              <a:off x="4626388" y="2264928"/>
              <a:ext cx="1487700" cy="1791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t>Artificial</a:t>
              </a:r>
              <a:r>
                <a:rPr b="1" lang="en-GB" sz="1000"/>
                <a:t> Intelligence</a:t>
              </a:r>
              <a:endParaRPr b="1" sz="1000"/>
            </a:p>
          </p:txBody>
        </p:sp>
        <p:sp>
          <p:nvSpPr>
            <p:cNvPr id="145" name="Google Shape;145;p7"/>
            <p:cNvSpPr/>
            <p:nvPr/>
          </p:nvSpPr>
          <p:spPr>
            <a:xfrm>
              <a:off x="4690626" y="3004988"/>
              <a:ext cx="1344600" cy="36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Suggests Courses</a:t>
              </a:r>
              <a:endParaRPr sz="1100"/>
            </a:p>
          </p:txBody>
        </p:sp>
        <p:sp>
          <p:nvSpPr>
            <p:cNvPr id="146" name="Google Shape;146;p7"/>
            <p:cNvSpPr/>
            <p:nvPr/>
          </p:nvSpPr>
          <p:spPr>
            <a:xfrm>
              <a:off x="4690625" y="3456963"/>
              <a:ext cx="1344600" cy="36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Shows Skill Gaps</a:t>
              </a:r>
              <a:endParaRPr sz="1100"/>
            </a:p>
          </p:txBody>
        </p:sp>
        <p:sp>
          <p:nvSpPr>
            <p:cNvPr id="147" name="Google Shape;147;p7"/>
            <p:cNvSpPr/>
            <p:nvPr/>
          </p:nvSpPr>
          <p:spPr>
            <a:xfrm>
              <a:off x="4690625" y="2553013"/>
              <a:ext cx="1344600" cy="36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Predict Jobs</a:t>
              </a:r>
              <a:endParaRPr sz="1100"/>
            </a:p>
          </p:txBody>
        </p:sp>
      </p:grpSp>
      <p:sp>
        <p:nvSpPr>
          <p:cNvPr id="148" name="Google Shape;148;p7"/>
          <p:cNvSpPr/>
          <p:nvPr/>
        </p:nvSpPr>
        <p:spPr>
          <a:xfrm>
            <a:off x="1470675" y="3615850"/>
            <a:ext cx="1128000" cy="217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Smart Phone</a:t>
            </a:r>
            <a:endParaRPr sz="1100"/>
          </a:p>
        </p:txBody>
      </p:sp>
      <p:sp>
        <p:nvSpPr>
          <p:cNvPr id="149" name="Google Shape;149;p7"/>
          <p:cNvSpPr/>
          <p:nvPr/>
        </p:nvSpPr>
        <p:spPr>
          <a:xfrm>
            <a:off x="1692075" y="2542550"/>
            <a:ext cx="800700" cy="217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Laptop</a:t>
            </a:r>
            <a:endParaRPr sz="1100"/>
          </a:p>
        </p:txBody>
      </p:sp>
      <p:cxnSp>
        <p:nvCxnSpPr>
          <p:cNvPr id="150" name="Google Shape;150;p7"/>
          <p:cNvCxnSpPr>
            <a:stCxn id="126" idx="2"/>
            <a:endCxn id="120" idx="0"/>
          </p:cNvCxnSpPr>
          <p:nvPr/>
        </p:nvCxnSpPr>
        <p:spPr>
          <a:xfrm flipH="1">
            <a:off x="3608774" y="1890050"/>
            <a:ext cx="1200" cy="375000"/>
          </a:xfrm>
          <a:prstGeom prst="straightConnector1">
            <a:avLst/>
          </a:prstGeom>
          <a:noFill/>
          <a:ln cap="flat" cmpd="sng" w="28575">
            <a:solidFill>
              <a:srgbClr val="FF9900"/>
            </a:solidFill>
            <a:prstDash val="solid"/>
            <a:round/>
            <a:headEnd len="med" w="med" type="none"/>
            <a:tailEnd len="med" w="med" type="triangle"/>
          </a:ln>
        </p:spPr>
      </p:cxnSp>
      <p:cxnSp>
        <p:nvCxnSpPr>
          <p:cNvPr id="151" name="Google Shape;151;p7"/>
          <p:cNvCxnSpPr>
            <a:stCxn id="127" idx="0"/>
            <a:endCxn id="120" idx="2"/>
          </p:cNvCxnSpPr>
          <p:nvPr/>
        </p:nvCxnSpPr>
        <p:spPr>
          <a:xfrm rot="10800000">
            <a:off x="3608775" y="4056850"/>
            <a:ext cx="1200" cy="365700"/>
          </a:xfrm>
          <a:prstGeom prst="straightConnector1">
            <a:avLst/>
          </a:prstGeom>
          <a:noFill/>
          <a:ln cap="flat" cmpd="sng" w="28575">
            <a:solidFill>
              <a:srgbClr val="FF9900"/>
            </a:solidFill>
            <a:prstDash val="solid"/>
            <a:round/>
            <a:headEnd len="med" w="med" type="none"/>
            <a:tailEnd len="med" w="med" type="triangle"/>
          </a:ln>
        </p:spPr>
      </p:cxnSp>
      <p:cxnSp>
        <p:nvCxnSpPr>
          <p:cNvPr id="152" name="Google Shape;152;p7"/>
          <p:cNvCxnSpPr>
            <a:stCxn id="120" idx="3"/>
            <a:endCxn id="144" idx="1"/>
          </p:cNvCxnSpPr>
          <p:nvPr/>
        </p:nvCxnSpPr>
        <p:spPr>
          <a:xfrm>
            <a:off x="4180675" y="3161007"/>
            <a:ext cx="369600" cy="0"/>
          </a:xfrm>
          <a:prstGeom prst="straightConnector1">
            <a:avLst/>
          </a:prstGeom>
          <a:noFill/>
          <a:ln cap="flat" cmpd="sng" w="28575">
            <a:solidFill>
              <a:srgbClr val="FF9900"/>
            </a:solidFill>
            <a:prstDash val="solid"/>
            <a:round/>
            <a:headEnd len="med" w="med" type="none"/>
            <a:tailEnd len="med" w="med" type="triangle"/>
          </a:ln>
        </p:spPr>
      </p:cxnSp>
      <p:cxnSp>
        <p:nvCxnSpPr>
          <p:cNvPr id="153" name="Google Shape;153;p7"/>
          <p:cNvCxnSpPr>
            <a:stCxn id="145" idx="3"/>
            <a:endCxn id="125" idx="1"/>
          </p:cNvCxnSpPr>
          <p:nvPr/>
        </p:nvCxnSpPr>
        <p:spPr>
          <a:xfrm>
            <a:off x="5959026" y="3188138"/>
            <a:ext cx="471300" cy="1500"/>
          </a:xfrm>
          <a:prstGeom prst="straightConnector1">
            <a:avLst/>
          </a:prstGeom>
          <a:noFill/>
          <a:ln cap="flat" cmpd="sng" w="28575">
            <a:solidFill>
              <a:srgbClr val="FF9900"/>
            </a:solidFill>
            <a:prstDash val="solid"/>
            <a:round/>
            <a:headEnd len="med" w="med" type="none"/>
            <a:tailEnd len="med" w="med" type="triangle"/>
          </a:ln>
        </p:spPr>
      </p:cxnSp>
      <p:sp>
        <p:nvSpPr>
          <p:cNvPr id="154" name="Google Shape;154;p7"/>
          <p:cNvSpPr txBox="1"/>
          <p:nvPr/>
        </p:nvSpPr>
        <p:spPr>
          <a:xfrm>
            <a:off x="4145213" y="1456950"/>
            <a:ext cx="636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300">
                <a:solidFill>
                  <a:schemeClr val="dk2"/>
                </a:solidFill>
              </a:rPr>
              <a:t>📝</a:t>
            </a:r>
            <a:endParaRPr sz="2300">
              <a:solidFill>
                <a:schemeClr val="dk2"/>
              </a:solidFill>
            </a:endParaRPr>
          </a:p>
        </p:txBody>
      </p:sp>
      <p:cxnSp>
        <p:nvCxnSpPr>
          <p:cNvPr id="155" name="Google Shape;155;p7"/>
          <p:cNvCxnSpPr>
            <a:stCxn id="129" idx="2"/>
            <a:endCxn id="130" idx="0"/>
          </p:cNvCxnSpPr>
          <p:nvPr/>
        </p:nvCxnSpPr>
        <p:spPr>
          <a:xfrm>
            <a:off x="7237531" y="2820550"/>
            <a:ext cx="0" cy="244500"/>
          </a:xfrm>
          <a:prstGeom prst="straightConnector1">
            <a:avLst/>
          </a:prstGeom>
          <a:noFill/>
          <a:ln cap="flat" cmpd="sng" w="28575">
            <a:solidFill>
              <a:srgbClr val="FF9900"/>
            </a:solidFill>
            <a:prstDash val="solid"/>
            <a:round/>
            <a:headEnd len="med" w="med" type="none"/>
            <a:tailEnd len="med" w="med" type="triangle"/>
          </a:ln>
        </p:spPr>
      </p:cxnSp>
      <p:cxnSp>
        <p:nvCxnSpPr>
          <p:cNvPr id="156" name="Google Shape;156;p7"/>
          <p:cNvCxnSpPr>
            <a:stCxn id="130" idx="2"/>
            <a:endCxn id="131" idx="0"/>
          </p:cNvCxnSpPr>
          <p:nvPr/>
        </p:nvCxnSpPr>
        <p:spPr>
          <a:xfrm>
            <a:off x="7237519" y="3431250"/>
            <a:ext cx="0" cy="244500"/>
          </a:xfrm>
          <a:prstGeom prst="straightConnector1">
            <a:avLst/>
          </a:prstGeom>
          <a:noFill/>
          <a:ln cap="flat" cmpd="sng" w="28575">
            <a:solidFill>
              <a:srgbClr val="FF9900"/>
            </a:solidFill>
            <a:prstDash val="solid"/>
            <a:round/>
            <a:headEnd len="med" w="med" type="none"/>
            <a:tailEnd len="med" w="med" type="triangle"/>
          </a:ln>
        </p:spPr>
      </p:cxnSp>
      <p:sp>
        <p:nvSpPr>
          <p:cNvPr id="157" name="Google Shape;157;p7"/>
          <p:cNvSpPr/>
          <p:nvPr/>
        </p:nvSpPr>
        <p:spPr>
          <a:xfrm>
            <a:off x="8323300" y="2881650"/>
            <a:ext cx="735300" cy="615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Get his Dream Job</a:t>
            </a:r>
            <a:endParaRPr sz="1100"/>
          </a:p>
        </p:txBody>
      </p:sp>
      <p:cxnSp>
        <p:nvCxnSpPr>
          <p:cNvPr id="158" name="Google Shape;158;p7"/>
          <p:cNvCxnSpPr>
            <a:stCxn id="125" idx="3"/>
            <a:endCxn id="157" idx="1"/>
          </p:cNvCxnSpPr>
          <p:nvPr/>
        </p:nvCxnSpPr>
        <p:spPr>
          <a:xfrm>
            <a:off x="8050425" y="3189600"/>
            <a:ext cx="273000" cy="0"/>
          </a:xfrm>
          <a:prstGeom prst="straightConnector1">
            <a:avLst/>
          </a:prstGeom>
          <a:noFill/>
          <a:ln cap="flat" cmpd="sng" w="28575">
            <a:solidFill>
              <a:srgbClr val="FF9900"/>
            </a:solidFill>
            <a:prstDash val="solid"/>
            <a:round/>
            <a:headEnd len="med" w="med" type="none"/>
            <a:tailEnd len="med" w="med" type="triangle"/>
          </a:ln>
        </p:spPr>
      </p:cxnSp>
      <p:pic>
        <p:nvPicPr>
          <p:cNvPr id="159" name="Google Shape;159;p7"/>
          <p:cNvPicPr preferRelativeResize="0"/>
          <p:nvPr/>
        </p:nvPicPr>
        <p:blipFill rotWithShape="1">
          <a:blip r:embed="rId8">
            <a:alphaModFix/>
          </a:blip>
          <a:srcRect b="13816" l="22828" r="21302" t="11662"/>
          <a:stretch/>
        </p:blipFill>
        <p:spPr>
          <a:xfrm>
            <a:off x="8290550" y="1756475"/>
            <a:ext cx="800799" cy="1068201"/>
          </a:xfrm>
          <a:prstGeom prst="rect">
            <a:avLst/>
          </a:prstGeom>
          <a:noFill/>
          <a:ln>
            <a:noFill/>
          </a:ln>
        </p:spPr>
      </p:pic>
      <p:sp>
        <p:nvSpPr>
          <p:cNvPr id="160" name="Google Shape;160;p7"/>
          <p:cNvSpPr txBox="1"/>
          <p:nvPr/>
        </p:nvSpPr>
        <p:spPr>
          <a:xfrm>
            <a:off x="4180675" y="4372000"/>
            <a:ext cx="636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300">
                <a:solidFill>
                  <a:schemeClr val="dk2"/>
                </a:solidFill>
              </a:rPr>
              <a:t>✏️</a:t>
            </a:r>
            <a:endParaRPr sz="2300">
              <a:solidFill>
                <a:schemeClr val="dk2"/>
              </a:solidFill>
            </a:endParaRPr>
          </a:p>
        </p:txBody>
      </p:sp>
      <p:pic>
        <p:nvPicPr>
          <p:cNvPr id="161" name="Google Shape;161;p7"/>
          <p:cNvPicPr preferRelativeResize="0"/>
          <p:nvPr/>
        </p:nvPicPr>
        <p:blipFill rotWithShape="1">
          <a:blip r:embed="rId9">
            <a:alphaModFix/>
          </a:blip>
          <a:srcRect b="13972" l="45605" r="5074" t="12644"/>
          <a:stretch/>
        </p:blipFill>
        <p:spPr>
          <a:xfrm>
            <a:off x="4937973" y="1558838"/>
            <a:ext cx="773676" cy="647525"/>
          </a:xfrm>
          <a:prstGeom prst="rect">
            <a:avLst/>
          </a:prstGeom>
          <a:noFill/>
          <a:ln>
            <a:noFill/>
          </a:ln>
        </p:spPr>
      </p:pic>
      <p:pic>
        <p:nvPicPr>
          <p:cNvPr id="162" name="Google Shape;162;p7"/>
          <p:cNvPicPr preferRelativeResize="0"/>
          <p:nvPr/>
        </p:nvPicPr>
        <p:blipFill>
          <a:blip r:embed="rId10">
            <a:alphaModFix/>
          </a:blip>
          <a:stretch>
            <a:fillRect/>
          </a:stretch>
        </p:blipFill>
        <p:spPr>
          <a:xfrm>
            <a:off x="2530284" y="3898700"/>
            <a:ext cx="265180" cy="265199"/>
          </a:xfrm>
          <a:prstGeom prst="rect">
            <a:avLst/>
          </a:prstGeom>
          <a:noFill/>
          <a:ln>
            <a:noFill/>
          </a:ln>
        </p:spPr>
      </p:pic>
      <p:pic>
        <p:nvPicPr>
          <p:cNvPr id="163" name="Google Shape;163;p7"/>
          <p:cNvPicPr preferRelativeResize="0"/>
          <p:nvPr/>
        </p:nvPicPr>
        <p:blipFill>
          <a:blip r:embed="rId11">
            <a:alphaModFix/>
          </a:blip>
          <a:stretch>
            <a:fillRect/>
          </a:stretch>
        </p:blipFill>
        <p:spPr>
          <a:xfrm>
            <a:off x="4293500" y="3241771"/>
            <a:ext cx="131800" cy="131800"/>
          </a:xfrm>
          <a:prstGeom prst="rect">
            <a:avLst/>
          </a:prstGeom>
          <a:noFill/>
          <a:ln>
            <a:noFill/>
          </a:ln>
        </p:spPr>
      </p:pic>
      <p:sp>
        <p:nvSpPr>
          <p:cNvPr id="164" name="Google Shape;164;p7"/>
          <p:cNvSpPr txBox="1"/>
          <p:nvPr/>
        </p:nvSpPr>
        <p:spPr>
          <a:xfrm>
            <a:off x="4115358" y="2888198"/>
            <a:ext cx="4881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Clr>
                <a:schemeClr val="dk1"/>
              </a:buClr>
              <a:buSzPts val="1100"/>
              <a:buFont typeface="Arial"/>
              <a:buNone/>
            </a:pPr>
            <a:r>
              <a:rPr lang="en-GB" sz="700">
                <a:solidFill>
                  <a:schemeClr val="dk1"/>
                </a:solidFill>
                <a:highlight>
                  <a:schemeClr val="lt1"/>
                </a:highlight>
              </a:rPr>
              <a:t>Llama3</a:t>
            </a:r>
            <a:endParaRPr sz="700">
              <a:solidFill>
                <a:schemeClr val="dk1"/>
              </a:solidFill>
              <a:highlight>
                <a:schemeClr val="lt1"/>
              </a:highlight>
            </a:endParaRPr>
          </a:p>
        </p:txBody>
      </p:sp>
      <p:pic>
        <p:nvPicPr>
          <p:cNvPr id="165" name="Google Shape;165;p7"/>
          <p:cNvPicPr preferRelativeResize="0"/>
          <p:nvPr/>
        </p:nvPicPr>
        <p:blipFill>
          <a:blip r:embed="rId12">
            <a:alphaModFix/>
          </a:blip>
          <a:stretch>
            <a:fillRect/>
          </a:stretch>
        </p:blipFill>
        <p:spPr>
          <a:xfrm>
            <a:off x="2651575" y="2296130"/>
            <a:ext cx="226801" cy="226790"/>
          </a:xfrm>
          <a:prstGeom prst="rect">
            <a:avLst/>
          </a:prstGeom>
          <a:noFill/>
          <a:ln>
            <a:noFill/>
          </a:ln>
        </p:spPr>
      </p:pic>
      <p:pic>
        <p:nvPicPr>
          <p:cNvPr id="166" name="Google Shape;166;p7"/>
          <p:cNvPicPr preferRelativeResize="0"/>
          <p:nvPr/>
        </p:nvPicPr>
        <p:blipFill rotWithShape="1">
          <a:blip r:embed="rId9">
            <a:alphaModFix/>
          </a:blip>
          <a:srcRect b="13972" l="45605" r="5074" t="12644"/>
          <a:stretch/>
        </p:blipFill>
        <p:spPr>
          <a:xfrm>
            <a:off x="6789676" y="1518326"/>
            <a:ext cx="684240" cy="572650"/>
          </a:xfrm>
          <a:prstGeom prst="rect">
            <a:avLst/>
          </a:prstGeom>
          <a:noFill/>
          <a:ln>
            <a:noFill/>
          </a:ln>
        </p:spPr>
      </p:pic>
      <p:pic>
        <p:nvPicPr>
          <p:cNvPr id="167" name="Google Shape;167;p7"/>
          <p:cNvPicPr preferRelativeResize="0"/>
          <p:nvPr/>
        </p:nvPicPr>
        <p:blipFill>
          <a:blip r:embed="rId11">
            <a:alphaModFix/>
          </a:blip>
          <a:stretch>
            <a:fillRect/>
          </a:stretch>
        </p:blipFill>
        <p:spPr>
          <a:xfrm>
            <a:off x="6171963" y="3271759"/>
            <a:ext cx="131800" cy="131800"/>
          </a:xfrm>
          <a:prstGeom prst="rect">
            <a:avLst/>
          </a:prstGeom>
          <a:noFill/>
          <a:ln>
            <a:noFill/>
          </a:ln>
        </p:spPr>
      </p:pic>
      <p:sp>
        <p:nvSpPr>
          <p:cNvPr id="168" name="Google Shape;168;p7"/>
          <p:cNvSpPr txBox="1"/>
          <p:nvPr/>
        </p:nvSpPr>
        <p:spPr>
          <a:xfrm>
            <a:off x="5993820" y="2918186"/>
            <a:ext cx="4881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Clr>
                <a:schemeClr val="dk1"/>
              </a:buClr>
              <a:buSzPts val="1100"/>
              <a:buFont typeface="Arial"/>
              <a:buNone/>
            </a:pPr>
            <a:r>
              <a:rPr lang="en-GB" sz="700">
                <a:solidFill>
                  <a:schemeClr val="dk1"/>
                </a:solidFill>
              </a:rPr>
              <a:t>Llama3</a:t>
            </a:r>
            <a:endParaRPr sz="7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8" title="tmp1-Picsart-AiImageEnhancer.png"/>
          <p:cNvPicPr preferRelativeResize="0"/>
          <p:nvPr/>
        </p:nvPicPr>
        <p:blipFill rotWithShape="1">
          <a:blip r:embed="rId3">
            <a:alphaModFix/>
          </a:blip>
          <a:srcRect b="0" l="9" r="0" t="0"/>
          <a:stretch/>
        </p:blipFill>
        <p:spPr>
          <a:xfrm>
            <a:off x="0" y="-86110"/>
            <a:ext cx="9144000" cy="5315709"/>
          </a:xfrm>
          <a:prstGeom prst="rect">
            <a:avLst/>
          </a:prstGeom>
          <a:noFill/>
          <a:ln>
            <a:noFill/>
          </a:ln>
        </p:spPr>
      </p:pic>
      <p:pic>
        <p:nvPicPr>
          <p:cNvPr id="174" name="Google Shape;174;p8"/>
          <p:cNvPicPr preferRelativeResize="0"/>
          <p:nvPr/>
        </p:nvPicPr>
        <p:blipFill rotWithShape="1">
          <a:blip r:embed="rId4">
            <a:alphaModFix/>
          </a:blip>
          <a:srcRect b="0" l="0" r="0" t="0"/>
          <a:stretch/>
        </p:blipFill>
        <p:spPr>
          <a:xfrm>
            <a:off x="0" y="0"/>
            <a:ext cx="9144003" cy="5143490"/>
          </a:xfrm>
          <a:prstGeom prst="rect">
            <a:avLst/>
          </a:prstGeom>
          <a:noFill/>
          <a:ln>
            <a:noFill/>
          </a:ln>
        </p:spPr>
      </p:pic>
      <p:sp>
        <p:nvSpPr>
          <p:cNvPr id="175" name="Google Shape;175;p8"/>
          <p:cNvSpPr txBox="1"/>
          <p:nvPr/>
        </p:nvSpPr>
        <p:spPr>
          <a:xfrm>
            <a:off x="311700" y="764450"/>
            <a:ext cx="8520600" cy="7374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500"/>
              <a:buFont typeface="Arial"/>
              <a:buNone/>
            </a:pPr>
            <a:r>
              <a:rPr b="0" i="0" lang="en-GB" sz="1500" u="none" cap="none" strike="noStrike">
                <a:solidFill>
                  <a:schemeClr val="lt1"/>
                </a:solidFill>
                <a:latin typeface="Montserrat SemiBold"/>
                <a:ea typeface="Montserrat SemiBold"/>
                <a:cs typeface="Montserrat SemiBold"/>
                <a:sym typeface="Montserrat SemiBold"/>
              </a:rPr>
              <a:t>What open-source AI tools and technologies will you use to design the solution? (Please list all.)</a:t>
            </a:r>
            <a:endParaRPr b="0" i="0" sz="1500" u="none" cap="none" strike="noStrike">
              <a:solidFill>
                <a:schemeClr val="lt1"/>
              </a:solidFill>
              <a:latin typeface="Montserrat SemiBold"/>
              <a:ea typeface="Montserrat SemiBold"/>
              <a:cs typeface="Montserrat SemiBold"/>
              <a:sym typeface="Montserrat SemiBold"/>
            </a:endParaRPr>
          </a:p>
        </p:txBody>
      </p:sp>
      <p:sp>
        <p:nvSpPr>
          <p:cNvPr id="176" name="Google Shape;176;p8"/>
          <p:cNvSpPr txBox="1"/>
          <p:nvPr/>
        </p:nvSpPr>
        <p:spPr>
          <a:xfrm>
            <a:off x="311700" y="1596625"/>
            <a:ext cx="8409000" cy="243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GB" sz="1300">
                <a:solidFill>
                  <a:schemeClr val="lt1"/>
                </a:solidFill>
                <a:latin typeface="Montserrat"/>
                <a:ea typeface="Montserrat"/>
                <a:cs typeface="Montserrat"/>
                <a:sym typeface="Montserrat"/>
              </a:rPr>
              <a:t>Resume Parsing</a:t>
            </a:r>
            <a:r>
              <a:rPr b="1" lang="en-GB" sz="1100">
                <a:solidFill>
                  <a:schemeClr val="lt1"/>
                </a:solidFill>
                <a:latin typeface="Montserrat"/>
                <a:ea typeface="Montserrat"/>
                <a:cs typeface="Montserrat"/>
                <a:sym typeface="Montserrat"/>
              </a:rPr>
              <a:t>: </a:t>
            </a:r>
            <a:r>
              <a:rPr lang="en-GB" sz="1300">
                <a:solidFill>
                  <a:schemeClr val="lt1"/>
                </a:solidFill>
                <a:latin typeface="Montserrat"/>
                <a:ea typeface="Montserrat"/>
                <a:cs typeface="Montserrat"/>
                <a:sym typeface="Montserrat"/>
              </a:rPr>
              <a:t>pdfplumber library from Python</a:t>
            </a:r>
            <a:endParaRPr sz="1300">
              <a:solidFill>
                <a:schemeClr val="lt1"/>
              </a:solidFill>
              <a:latin typeface="Montserrat"/>
              <a:ea typeface="Montserrat"/>
              <a:cs typeface="Montserrat"/>
              <a:sym typeface="Montserrat"/>
            </a:endParaRPr>
          </a:p>
          <a:p>
            <a:pPr indent="0" lvl="0" marL="0" rtl="0" algn="l">
              <a:lnSpc>
                <a:spcPct val="115000"/>
              </a:lnSpc>
              <a:spcBef>
                <a:spcPts val="1400"/>
              </a:spcBef>
              <a:spcAft>
                <a:spcPts val="0"/>
              </a:spcAft>
              <a:buNone/>
            </a:pPr>
            <a:r>
              <a:rPr b="1" lang="en-GB" sz="1300">
                <a:solidFill>
                  <a:schemeClr val="lt1"/>
                </a:solidFill>
                <a:latin typeface="Montserrat"/>
                <a:ea typeface="Montserrat"/>
                <a:cs typeface="Montserrat"/>
                <a:sym typeface="Montserrat"/>
              </a:rPr>
              <a:t>Job Matching &amp; Market Trend Analysis:</a:t>
            </a:r>
            <a:r>
              <a:rPr lang="en-GB" sz="1300">
                <a:solidFill>
                  <a:schemeClr val="lt1"/>
                </a:solidFill>
                <a:latin typeface="Montserrat"/>
                <a:ea typeface="Montserrat"/>
                <a:cs typeface="Montserrat"/>
                <a:sym typeface="Montserrat"/>
              </a:rPr>
              <a:t> </a:t>
            </a:r>
            <a:r>
              <a:rPr lang="en-GB" sz="1300">
                <a:solidFill>
                  <a:schemeClr val="lt1"/>
                </a:solidFill>
                <a:latin typeface="Montserrat"/>
                <a:ea typeface="Montserrat"/>
                <a:cs typeface="Montserrat"/>
                <a:sym typeface="Montserrat"/>
              </a:rPr>
              <a:t>Llama-3.3-70B-Instruct by Meta</a:t>
            </a:r>
            <a:endParaRPr sz="1300">
              <a:solidFill>
                <a:schemeClr val="lt1"/>
              </a:solidFill>
              <a:latin typeface="Montserrat"/>
              <a:ea typeface="Montserrat"/>
              <a:cs typeface="Montserrat"/>
              <a:sym typeface="Montserrat"/>
            </a:endParaRPr>
          </a:p>
          <a:p>
            <a:pPr indent="0" lvl="0" marL="0" rtl="0" algn="l">
              <a:lnSpc>
                <a:spcPct val="115000"/>
              </a:lnSpc>
              <a:spcBef>
                <a:spcPts val="1400"/>
              </a:spcBef>
              <a:spcAft>
                <a:spcPts val="0"/>
              </a:spcAft>
              <a:buNone/>
            </a:pPr>
            <a:r>
              <a:rPr b="1" lang="en-GB" sz="1300">
                <a:solidFill>
                  <a:schemeClr val="lt1"/>
                </a:solidFill>
                <a:latin typeface="Montserrat"/>
                <a:ea typeface="Montserrat"/>
                <a:cs typeface="Montserrat"/>
                <a:sym typeface="Montserrat"/>
              </a:rPr>
              <a:t>AI-Generated Courses &amp; Exams</a:t>
            </a:r>
            <a:r>
              <a:rPr b="1" lang="en-GB" sz="1300">
                <a:solidFill>
                  <a:schemeClr val="lt1"/>
                </a:solidFill>
                <a:latin typeface="Montserrat"/>
                <a:ea typeface="Montserrat"/>
                <a:cs typeface="Montserrat"/>
                <a:sym typeface="Montserrat"/>
              </a:rPr>
              <a:t>:</a:t>
            </a:r>
            <a:r>
              <a:rPr lang="en-GB" sz="1300">
                <a:solidFill>
                  <a:schemeClr val="lt1"/>
                </a:solidFill>
                <a:latin typeface="Montserrat"/>
                <a:ea typeface="Montserrat"/>
                <a:cs typeface="Montserrat"/>
                <a:sym typeface="Montserrat"/>
              </a:rPr>
              <a:t>  Llama-3.3-70B-Instruct by Meta</a:t>
            </a:r>
            <a:endParaRPr sz="1300">
              <a:solidFill>
                <a:schemeClr val="lt1"/>
              </a:solidFill>
              <a:latin typeface="Montserrat"/>
              <a:ea typeface="Montserrat"/>
              <a:cs typeface="Montserrat"/>
              <a:sym typeface="Montserrat"/>
            </a:endParaRPr>
          </a:p>
          <a:p>
            <a:pPr indent="0" lvl="0" marL="0" rtl="0" algn="l">
              <a:lnSpc>
                <a:spcPct val="115000"/>
              </a:lnSpc>
              <a:spcBef>
                <a:spcPts val="1400"/>
              </a:spcBef>
              <a:spcAft>
                <a:spcPts val="0"/>
              </a:spcAft>
              <a:buNone/>
            </a:pPr>
            <a:r>
              <a:rPr b="1" lang="en-GB" sz="1300">
                <a:solidFill>
                  <a:schemeClr val="lt1"/>
                </a:solidFill>
                <a:latin typeface="Montserrat"/>
                <a:ea typeface="Montserrat"/>
                <a:cs typeface="Montserrat"/>
                <a:sym typeface="Montserrat"/>
              </a:rPr>
              <a:t>Mobile Offline AI:</a:t>
            </a:r>
            <a:r>
              <a:rPr lang="en-GB" sz="1300">
                <a:solidFill>
                  <a:schemeClr val="lt1"/>
                </a:solidFill>
                <a:latin typeface="Montserrat"/>
                <a:ea typeface="Montserrat"/>
                <a:cs typeface="Montserrat"/>
                <a:sym typeface="Montserrat"/>
              </a:rPr>
              <a:t> </a:t>
            </a:r>
            <a:r>
              <a:rPr lang="en-GB" sz="1300">
                <a:solidFill>
                  <a:schemeClr val="lt1"/>
                </a:solidFill>
                <a:latin typeface="Montserrat"/>
                <a:ea typeface="Montserrat"/>
                <a:cs typeface="Montserrat"/>
                <a:sym typeface="Montserrat"/>
              </a:rPr>
              <a:t>Llama 3.2: 1B &amp; 3B (Lightweight)</a:t>
            </a:r>
            <a:endParaRPr sz="1100">
              <a:solidFill>
                <a:schemeClr val="lt1"/>
              </a:solidFill>
              <a:latin typeface="Montserrat"/>
              <a:ea typeface="Montserrat"/>
              <a:cs typeface="Montserrat"/>
              <a:sym typeface="Montserrat"/>
            </a:endParaRPr>
          </a:p>
          <a:p>
            <a:pPr indent="0" lvl="0" marL="0" rtl="0" algn="l">
              <a:lnSpc>
                <a:spcPct val="115000"/>
              </a:lnSpc>
              <a:spcBef>
                <a:spcPts val="1400"/>
              </a:spcBef>
              <a:spcAft>
                <a:spcPts val="0"/>
              </a:spcAft>
              <a:buNone/>
            </a:pPr>
            <a:r>
              <a:rPr b="1" lang="en-GB" sz="1300">
                <a:solidFill>
                  <a:schemeClr val="lt1"/>
                </a:solidFill>
                <a:latin typeface="Montserrat"/>
                <a:ea typeface="Montserrat"/>
                <a:cs typeface="Montserrat"/>
                <a:sym typeface="Montserrat"/>
              </a:rPr>
              <a:t>Voice/SMS Integration:</a:t>
            </a:r>
            <a:r>
              <a:rPr lang="en-GB" sz="1300">
                <a:solidFill>
                  <a:schemeClr val="lt1"/>
                </a:solidFill>
                <a:latin typeface="Montserrat"/>
                <a:ea typeface="Montserrat"/>
                <a:cs typeface="Montserrat"/>
                <a:sym typeface="Montserrat"/>
              </a:rPr>
              <a:t> Twilio</a:t>
            </a:r>
            <a:endParaRPr sz="1100">
              <a:solidFill>
                <a:schemeClr val="lt1"/>
              </a:solidFill>
              <a:latin typeface="Montserrat"/>
              <a:ea typeface="Montserrat"/>
              <a:cs typeface="Montserrat"/>
              <a:sym typeface="Montserrat"/>
            </a:endParaRPr>
          </a:p>
          <a:p>
            <a:pPr indent="0" lvl="0" marL="0" rtl="0" algn="l">
              <a:lnSpc>
                <a:spcPct val="115000"/>
              </a:lnSpc>
              <a:spcBef>
                <a:spcPts val="1400"/>
              </a:spcBef>
              <a:spcAft>
                <a:spcPts val="400"/>
              </a:spcAft>
              <a:buNone/>
            </a:pPr>
            <a:r>
              <a:rPr b="1" lang="en-GB" sz="1300">
                <a:solidFill>
                  <a:schemeClr val="lt1"/>
                </a:solidFill>
                <a:latin typeface="Montserrat"/>
                <a:ea typeface="Montserrat"/>
                <a:cs typeface="Montserrat"/>
                <a:sym typeface="Montserrat"/>
              </a:rPr>
              <a:t>Frontend &amp; Backend Stack:</a:t>
            </a:r>
            <a:r>
              <a:rPr lang="en-GB" sz="1300">
                <a:solidFill>
                  <a:schemeClr val="lt1"/>
                </a:solidFill>
                <a:latin typeface="Montserrat"/>
                <a:ea typeface="Montserrat"/>
                <a:cs typeface="Montserrat"/>
                <a:sym typeface="Montserrat"/>
              </a:rPr>
              <a:t> React Native, Flask</a:t>
            </a:r>
            <a:endParaRPr sz="110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